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5"/>
  </p:notesMasterIdLst>
  <p:handoutMasterIdLst>
    <p:handoutMasterId r:id="rId26"/>
  </p:handoutMasterIdLst>
  <p:sldIdLst>
    <p:sldId id="258" r:id="rId2"/>
    <p:sldId id="264" r:id="rId3"/>
    <p:sldId id="273" r:id="rId4"/>
    <p:sldId id="272" r:id="rId5"/>
    <p:sldId id="271" r:id="rId6"/>
    <p:sldId id="270" r:id="rId7"/>
    <p:sldId id="269" r:id="rId8"/>
    <p:sldId id="274" r:id="rId9"/>
    <p:sldId id="276" r:id="rId10"/>
    <p:sldId id="277" r:id="rId11"/>
    <p:sldId id="278" r:id="rId12"/>
    <p:sldId id="280" r:id="rId13"/>
    <p:sldId id="279" r:id="rId14"/>
    <p:sldId id="281" r:id="rId15"/>
    <p:sldId id="282" r:id="rId16"/>
    <p:sldId id="283" r:id="rId17"/>
    <p:sldId id="284" r:id="rId18"/>
    <p:sldId id="285" r:id="rId19"/>
    <p:sldId id="286" r:id="rId20"/>
    <p:sldId id="287" r:id="rId21"/>
    <p:sldId id="289" r:id="rId22"/>
    <p:sldId id="288" r:id="rId23"/>
    <p:sldId id="267" r:id="rId24"/>
  </p:sldIdLst>
  <p:sldSz cx="9144000" cy="6858000" type="screen4x3"/>
  <p:notesSz cx="6858000" cy="9144000"/>
  <p:embeddedFontLst>
    <p:embeddedFont>
      <p:font typeface="Twinkl" panose="020B0604020202020204" pitchFamily="2" charset="0"/>
      <p:regular r:id="rId27"/>
      <p:bold r:id="rId28"/>
    </p:embeddedFont>
    <p:embeddedFont>
      <p:font typeface="ＭＳ Ｐゴシック" panose="020B0600070205080204" pitchFamily="34" charset="-128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Sassoon Infant Rg" panose="02000503030000020003" pitchFamily="50" charset="0"/>
      <p:regular r:id="rId34"/>
      <p:bold r:id="rId35"/>
    </p:embeddedFont>
    <p:embeddedFont>
      <p:font typeface="Twinkl SemiBold" pitchFamily="2" charset="0"/>
      <p:bold r:id="rId36"/>
    </p:embeddedFont>
    <p:embeddedFont>
      <p:font typeface="BPreplay" panose="02000503000000020004" charset="0"/>
      <p:regular r:id="rId37"/>
      <p:bold r:id="rId38"/>
      <p:italic r:id="rId39"/>
      <p:boldItalic r:id="rId40"/>
    </p:embeddedFont>
    <p:embeddedFont>
      <p:font typeface="Sassoon Infant Md" panose="02000603050000020003" charset="0"/>
      <p:regular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17" userDrawn="1">
          <p15:clr>
            <a:srgbClr val="A4A3A4"/>
          </p15:clr>
        </p15:guide>
        <p15:guide id="5" orient="horz" pos="3997" userDrawn="1">
          <p15:clr>
            <a:srgbClr val="A4A3A4"/>
          </p15:clr>
        </p15:guide>
        <p15:guide id="6" pos="5443" userDrawn="1">
          <p15:clr>
            <a:srgbClr val="A4A3A4"/>
          </p15:clr>
        </p15:guide>
        <p15:guide id="7" orient="horz" pos="323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59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DCFB"/>
    <a:srgbClr val="ABE1FD"/>
    <a:srgbClr val="80C1EB"/>
    <a:srgbClr val="ACDDFC"/>
    <a:srgbClr val="21A6F9"/>
    <a:srgbClr val="1C1C1C"/>
    <a:srgbClr val="2898A8"/>
    <a:srgbClr val="FEFBDA"/>
    <a:srgbClr val="FFFFE1"/>
    <a:srgbClr val="FDFD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109" autoAdjust="0"/>
    <p:restoredTop sz="94660"/>
  </p:normalViewPr>
  <p:slideViewPr>
    <p:cSldViewPr snapToGrid="0" showGuides="1">
      <p:cViewPr varScale="1">
        <p:scale>
          <a:sx n="85" d="100"/>
          <a:sy n="85" d="100"/>
        </p:scale>
        <p:origin x="864" y="84"/>
      </p:cViewPr>
      <p:guideLst>
        <p:guide orient="horz" pos="2160"/>
        <p:guide pos="2880"/>
        <p:guide pos="317"/>
        <p:guide orient="horz" pos="3997"/>
        <p:guide pos="5443"/>
        <p:guide orient="horz" pos="323"/>
        <p:guide pos="476"/>
        <p:guide orient="horz" pos="459"/>
        <p:guide orient="horz" pos="3838"/>
        <p:guide pos="528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6" d="100"/>
          <a:sy n="86" d="100"/>
        </p:scale>
        <p:origin x="292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font" Target="fonts/font15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03/11/2020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03/11/2020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pattFill prst="pct5">
          <a:fgClr>
            <a:schemeClr val="accent5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532896" y="2078266"/>
            <a:ext cx="60686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BPreplay" panose="02000503000000020004" pitchFamily="50" charset="0"/>
              </a:rPr>
              <a:t>Please create your title slide, main slides and end slide backgrounds in </a:t>
            </a:r>
            <a:r>
              <a:rPr lang="en-GB" sz="2400" b="1" dirty="0">
                <a:latin typeface="BPreplay" panose="02000503000000020004" pitchFamily="50" charset="0"/>
              </a:rPr>
              <a:t>Photoshop</a:t>
            </a:r>
            <a:r>
              <a:rPr lang="en-GB" sz="2400" dirty="0">
                <a:latin typeface="BPreplay" panose="02000503000000020004" pitchFamily="50" charset="0"/>
              </a:rPr>
              <a:t> using the </a:t>
            </a:r>
            <a:r>
              <a:rPr lang="en-GB" sz="2400" b="1" dirty="0">
                <a:latin typeface="BPreplay" panose="02000503000000020004" pitchFamily="50" charset="0"/>
              </a:rPr>
              <a:t>PowerPoint Actions</a:t>
            </a:r>
            <a:r>
              <a:rPr lang="en-GB" sz="2400" b="0" baseline="0" dirty="0">
                <a:latin typeface="BPreplay" panose="02000503000000020004" pitchFamily="50" charset="0"/>
              </a:rPr>
              <a:t> (Z:\#Action Templates\#Actions\PowerPoint)</a:t>
            </a:r>
            <a:endParaRPr lang="en-GB" sz="2400" dirty="0">
              <a:latin typeface="BPreplay" panose="02000503000000020004" pitchFamily="50" charset="0"/>
            </a:endParaRPr>
          </a:p>
          <a:p>
            <a:pPr algn="ctr"/>
            <a:endParaRPr lang="en-GB" sz="2400" dirty="0">
              <a:latin typeface="BPreplay" panose="02000503000000020004" pitchFamily="50" charset="0"/>
            </a:endParaRPr>
          </a:p>
          <a:p>
            <a:pPr algn="ctr"/>
            <a:r>
              <a:rPr lang="en-GB" sz="2400" dirty="0">
                <a:latin typeface="BPreplay" panose="02000503000000020004" pitchFamily="50" charset="0"/>
              </a:rPr>
              <a:t>Add your backgrounds to the appropriate </a:t>
            </a:r>
            <a:r>
              <a:rPr lang="en-GB" sz="2400" b="1" dirty="0">
                <a:latin typeface="BPreplay" panose="02000503000000020004" pitchFamily="50" charset="0"/>
              </a:rPr>
              <a:t>Master Slides</a:t>
            </a:r>
            <a:r>
              <a:rPr lang="en-GB" sz="2400" dirty="0">
                <a:latin typeface="BPreplay" panose="02000503000000020004" pitchFamily="50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/>
          <a:p>
            <a:endParaRPr lang="en-GB" dirty="0"/>
          </a:p>
        </p:txBody>
      </p:sp>
      <p:sp>
        <p:nvSpPr>
          <p:cNvPr id="6" name="Rectangle 5"/>
          <p:cNvSpPr/>
          <p:nvPr userDrawn="1"/>
        </p:nvSpPr>
        <p:spPr>
          <a:xfrm>
            <a:off x="755650" y="1513945"/>
            <a:ext cx="2852738" cy="457888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3683001" y="4614279"/>
            <a:ext cx="4705350" cy="147854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3683001" y="1519198"/>
            <a:ext cx="4705350" cy="147854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3683001" y="3066739"/>
            <a:ext cx="4705350" cy="147854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2"/>
          </p:nvPr>
        </p:nvSpPr>
        <p:spPr>
          <a:xfrm>
            <a:off x="3682999" y="1513946"/>
            <a:ext cx="4705349" cy="1483798"/>
          </a:xfrm>
          <a:prstGeom prst="roundRect">
            <a:avLst>
              <a:gd name="adj" fmla="val 1874"/>
            </a:avLst>
          </a:prstGeom>
        </p:spPr>
        <p:txBody>
          <a:bodyPr tIns="252000" anchor="ctr"/>
          <a:lstStyle>
            <a:lvl1pPr marL="0" indent="0" algn="ctr">
              <a:lnSpc>
                <a:spcPct val="100000"/>
              </a:lnSpc>
              <a:buNone/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3682999" y="3061487"/>
            <a:ext cx="4705349" cy="1483798"/>
          </a:xfrm>
          <a:prstGeom prst="roundRect">
            <a:avLst>
              <a:gd name="adj" fmla="val 1874"/>
            </a:avLst>
          </a:prstGeom>
        </p:spPr>
        <p:txBody>
          <a:bodyPr tIns="252000" anchor="ctr"/>
          <a:lstStyle>
            <a:lvl1pPr marL="0" indent="0" algn="ctr">
              <a:lnSpc>
                <a:spcPct val="100000"/>
              </a:lnSpc>
              <a:buNone/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4"/>
          </p:nvPr>
        </p:nvSpPr>
        <p:spPr>
          <a:xfrm>
            <a:off x="3682999" y="4609027"/>
            <a:ext cx="4705349" cy="1483798"/>
          </a:xfrm>
          <a:prstGeom prst="roundRect">
            <a:avLst>
              <a:gd name="adj" fmla="val 1874"/>
            </a:avLst>
          </a:prstGeom>
        </p:spPr>
        <p:txBody>
          <a:bodyPr tIns="252000" anchor="ctr"/>
          <a:lstStyle>
            <a:lvl1pPr marL="0" indent="0" algn="ctr">
              <a:lnSpc>
                <a:spcPct val="100000"/>
              </a:lnSpc>
              <a:buNone/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5"/>
          </p:nvPr>
        </p:nvSpPr>
        <p:spPr>
          <a:xfrm>
            <a:off x="755651" y="1513946"/>
            <a:ext cx="2852738" cy="4578879"/>
          </a:xfrm>
          <a:prstGeom prst="roundRect">
            <a:avLst>
              <a:gd name="adj" fmla="val 1874"/>
            </a:avLst>
          </a:prstGeom>
        </p:spPr>
        <p:txBody>
          <a:bodyPr tIns="252000" anchor="ctr"/>
          <a:lstStyle>
            <a:lvl1pPr marL="0" indent="0" algn="ctr">
              <a:lnSpc>
                <a:spcPct val="100000"/>
              </a:lnSpc>
              <a:buNone/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7622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/>
          <a:p>
            <a:endParaRPr lang="en-GB" dirty="0"/>
          </a:p>
        </p:txBody>
      </p:sp>
      <p:sp>
        <p:nvSpPr>
          <p:cNvPr id="6" name="Rectangle 5"/>
          <p:cNvSpPr/>
          <p:nvPr userDrawn="1"/>
        </p:nvSpPr>
        <p:spPr>
          <a:xfrm>
            <a:off x="4612104" y="1513946"/>
            <a:ext cx="3776245" cy="281583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755650" y="4418013"/>
            <a:ext cx="7632700" cy="167481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755650" y="1513945"/>
            <a:ext cx="1835150" cy="281583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2683877" y="1513945"/>
            <a:ext cx="1835150" cy="281583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612104" y="1513946"/>
            <a:ext cx="3776245" cy="2815834"/>
          </a:xfrm>
          <a:prstGeom prst="roundRect">
            <a:avLst>
              <a:gd name="adj" fmla="val 1874"/>
            </a:avLst>
          </a:prstGeom>
        </p:spPr>
        <p:txBody>
          <a:bodyPr tIns="252000" anchor="ctr"/>
          <a:lstStyle>
            <a:lvl1pPr marL="0" indent="0" algn="ctr">
              <a:lnSpc>
                <a:spcPct val="100000"/>
              </a:lnSpc>
              <a:buNone/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 flipH="1">
            <a:off x="755651" y="1513945"/>
            <a:ext cx="1835149" cy="2815835"/>
          </a:xfrm>
          <a:prstGeom prst="roundRect">
            <a:avLst>
              <a:gd name="adj" fmla="val 1874"/>
            </a:avLst>
          </a:prstGeom>
        </p:spPr>
        <p:txBody>
          <a:bodyPr tIns="252000" anchor="ctr"/>
          <a:lstStyle>
            <a:lvl1pPr marL="0" indent="0" algn="ctr">
              <a:lnSpc>
                <a:spcPct val="100000"/>
              </a:lnSpc>
              <a:buNone/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4"/>
          </p:nvPr>
        </p:nvSpPr>
        <p:spPr>
          <a:xfrm>
            <a:off x="755650" y="4418012"/>
            <a:ext cx="7632699" cy="1674812"/>
          </a:xfrm>
          <a:prstGeom prst="roundRect">
            <a:avLst>
              <a:gd name="adj" fmla="val 1874"/>
            </a:avLst>
          </a:prstGeom>
        </p:spPr>
        <p:txBody>
          <a:bodyPr tIns="252000" anchor="ctr"/>
          <a:lstStyle>
            <a:lvl1pPr marL="0" indent="0" algn="ctr">
              <a:lnSpc>
                <a:spcPct val="100000"/>
              </a:lnSpc>
              <a:buNone/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5"/>
          </p:nvPr>
        </p:nvSpPr>
        <p:spPr>
          <a:xfrm flipH="1">
            <a:off x="2683877" y="1513945"/>
            <a:ext cx="1835149" cy="2815835"/>
          </a:xfrm>
          <a:prstGeom prst="roundRect">
            <a:avLst>
              <a:gd name="adj" fmla="val 1874"/>
            </a:avLst>
          </a:prstGeom>
        </p:spPr>
        <p:txBody>
          <a:bodyPr tIns="252000" anchor="ctr"/>
          <a:lstStyle>
            <a:lvl1pPr marL="0" indent="0" algn="ctr">
              <a:lnSpc>
                <a:spcPct val="100000"/>
              </a:lnSpc>
              <a:buNone/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134843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/>
          <a:p>
            <a:endParaRPr lang="en-GB" dirty="0"/>
          </a:p>
        </p:txBody>
      </p:sp>
      <p:sp>
        <p:nvSpPr>
          <p:cNvPr id="6" name="Rectangle 5"/>
          <p:cNvSpPr/>
          <p:nvPr userDrawn="1"/>
        </p:nvSpPr>
        <p:spPr>
          <a:xfrm>
            <a:off x="503238" y="2502606"/>
            <a:ext cx="8137525" cy="25876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755650" y="1500011"/>
            <a:ext cx="7623167" cy="967318"/>
          </a:xfrm>
          <a:prstGeom prst="roundRect">
            <a:avLst>
              <a:gd name="adj" fmla="val 1874"/>
            </a:avLst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buNone/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760416" y="5125507"/>
            <a:ext cx="7623167" cy="967318"/>
          </a:xfrm>
          <a:prstGeom prst="roundRect">
            <a:avLst>
              <a:gd name="adj" fmla="val 1874"/>
            </a:avLst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buNone/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3"/>
          </p:nvPr>
        </p:nvSpPr>
        <p:spPr>
          <a:xfrm flipH="1">
            <a:off x="503236" y="2502605"/>
            <a:ext cx="8137526" cy="2587626"/>
          </a:xfrm>
          <a:prstGeom prst="roundRect">
            <a:avLst>
              <a:gd name="adj" fmla="val 1874"/>
            </a:avLst>
          </a:prstGeom>
        </p:spPr>
        <p:txBody>
          <a:bodyPr tIns="252000" anchor="ctr"/>
          <a:lstStyle>
            <a:lvl1pPr marL="0" indent="0" algn="ctr">
              <a:lnSpc>
                <a:spcPct val="100000"/>
              </a:lnSpc>
              <a:buNone/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36067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/>
              <a:t> </a:t>
            </a:r>
          </a:p>
        </p:txBody>
      </p:sp>
      <p:sp>
        <p:nvSpPr>
          <p:cNvPr id="18" name="Rounded Rectangle 17"/>
          <p:cNvSpPr/>
          <p:nvPr userDrawn="1"/>
        </p:nvSpPr>
        <p:spPr>
          <a:xfrm>
            <a:off x="760416" y="4340225"/>
            <a:ext cx="2468893" cy="1752600"/>
          </a:xfrm>
          <a:prstGeom prst="roundRect">
            <a:avLst>
              <a:gd name="adj" fmla="val 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 userDrawn="1"/>
        </p:nvSpPr>
        <p:spPr>
          <a:xfrm>
            <a:off x="3337553" y="4340225"/>
            <a:ext cx="2468893" cy="1752600"/>
          </a:xfrm>
          <a:prstGeom prst="roundRect">
            <a:avLst>
              <a:gd name="adj" fmla="val 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ounded Rectangle 19"/>
          <p:cNvSpPr/>
          <p:nvPr userDrawn="1"/>
        </p:nvSpPr>
        <p:spPr>
          <a:xfrm>
            <a:off x="5914690" y="4340225"/>
            <a:ext cx="2468893" cy="1752600"/>
          </a:xfrm>
          <a:prstGeom prst="roundRect">
            <a:avLst>
              <a:gd name="adj" fmla="val 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/>
          <a:p>
            <a:endParaRPr lang="en-GB" dirty="0"/>
          </a:p>
        </p:txBody>
      </p:sp>
      <p:sp>
        <p:nvSpPr>
          <p:cNvPr id="6" name="Rounded Rectangle 5"/>
          <p:cNvSpPr/>
          <p:nvPr userDrawn="1"/>
        </p:nvSpPr>
        <p:spPr>
          <a:xfrm>
            <a:off x="755650" y="2494138"/>
            <a:ext cx="2468893" cy="1752600"/>
          </a:xfrm>
          <a:prstGeom prst="roundRect">
            <a:avLst>
              <a:gd name="adj" fmla="val 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 userDrawn="1"/>
        </p:nvSpPr>
        <p:spPr>
          <a:xfrm>
            <a:off x="3332787" y="2494138"/>
            <a:ext cx="2468893" cy="1752600"/>
          </a:xfrm>
          <a:prstGeom prst="roundRect">
            <a:avLst>
              <a:gd name="adj" fmla="val 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 userDrawn="1"/>
        </p:nvSpPr>
        <p:spPr>
          <a:xfrm>
            <a:off x="5909924" y="2494138"/>
            <a:ext cx="2468893" cy="1752600"/>
          </a:xfrm>
          <a:prstGeom prst="roundRect">
            <a:avLst>
              <a:gd name="adj" fmla="val 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755650" y="1500011"/>
            <a:ext cx="7623167" cy="967318"/>
          </a:xfrm>
          <a:prstGeom prst="roundRect">
            <a:avLst>
              <a:gd name="adj" fmla="val 1874"/>
            </a:avLst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buNone/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 flipH="1">
            <a:off x="755648" y="2494138"/>
            <a:ext cx="2468893" cy="1752600"/>
          </a:xfrm>
          <a:prstGeom prst="roundRect">
            <a:avLst>
              <a:gd name="adj" fmla="val 1874"/>
            </a:avLst>
          </a:prstGeom>
        </p:spPr>
        <p:txBody>
          <a:bodyPr tIns="252000" anchor="ctr"/>
          <a:lstStyle>
            <a:lvl1pPr marL="0" indent="0" algn="ctr">
              <a:lnSpc>
                <a:spcPct val="100000"/>
              </a:lnSpc>
              <a:buNone/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4"/>
          </p:nvPr>
        </p:nvSpPr>
        <p:spPr>
          <a:xfrm flipH="1">
            <a:off x="3337552" y="2494138"/>
            <a:ext cx="2464127" cy="1752600"/>
          </a:xfrm>
          <a:prstGeom prst="roundRect">
            <a:avLst>
              <a:gd name="adj" fmla="val 1874"/>
            </a:avLst>
          </a:prstGeom>
        </p:spPr>
        <p:txBody>
          <a:bodyPr tIns="252000" anchor="ctr"/>
          <a:lstStyle>
            <a:lvl1pPr marL="0" indent="0" algn="ctr">
              <a:lnSpc>
                <a:spcPct val="100000"/>
              </a:lnSpc>
              <a:buNone/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5"/>
          </p:nvPr>
        </p:nvSpPr>
        <p:spPr>
          <a:xfrm flipH="1">
            <a:off x="5909923" y="2481615"/>
            <a:ext cx="2468893" cy="1752600"/>
          </a:xfrm>
          <a:prstGeom prst="roundRect">
            <a:avLst>
              <a:gd name="adj" fmla="val 1874"/>
            </a:avLst>
          </a:prstGeom>
        </p:spPr>
        <p:txBody>
          <a:bodyPr tIns="252000" anchor="ctr"/>
          <a:lstStyle>
            <a:lvl1pPr marL="0" indent="0" algn="ctr">
              <a:lnSpc>
                <a:spcPct val="100000"/>
              </a:lnSpc>
              <a:buNone/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6"/>
          </p:nvPr>
        </p:nvSpPr>
        <p:spPr>
          <a:xfrm flipH="1">
            <a:off x="755647" y="4340225"/>
            <a:ext cx="2468893" cy="1752600"/>
          </a:xfrm>
          <a:prstGeom prst="roundRect">
            <a:avLst>
              <a:gd name="adj" fmla="val 1874"/>
            </a:avLst>
          </a:prstGeom>
        </p:spPr>
        <p:txBody>
          <a:bodyPr tIns="252000" anchor="ctr"/>
          <a:lstStyle>
            <a:lvl1pPr marL="0" indent="0" algn="ctr">
              <a:lnSpc>
                <a:spcPct val="100000"/>
              </a:lnSpc>
              <a:buNone/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7"/>
          </p:nvPr>
        </p:nvSpPr>
        <p:spPr>
          <a:xfrm flipH="1">
            <a:off x="3337553" y="4340225"/>
            <a:ext cx="2468893" cy="1752600"/>
          </a:xfrm>
          <a:prstGeom prst="roundRect">
            <a:avLst>
              <a:gd name="adj" fmla="val 1874"/>
            </a:avLst>
          </a:prstGeom>
        </p:spPr>
        <p:txBody>
          <a:bodyPr tIns="252000" anchor="ctr"/>
          <a:lstStyle>
            <a:lvl1pPr marL="0" indent="0" algn="ctr">
              <a:lnSpc>
                <a:spcPct val="100000"/>
              </a:lnSpc>
              <a:buNone/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18"/>
          </p:nvPr>
        </p:nvSpPr>
        <p:spPr>
          <a:xfrm flipH="1">
            <a:off x="5909924" y="4340225"/>
            <a:ext cx="2468893" cy="1752600"/>
          </a:xfrm>
          <a:prstGeom prst="roundRect">
            <a:avLst>
              <a:gd name="adj" fmla="val 1874"/>
            </a:avLst>
          </a:prstGeom>
        </p:spPr>
        <p:txBody>
          <a:bodyPr tIns="252000" anchor="ctr"/>
          <a:lstStyle>
            <a:lvl1pPr marL="0" indent="0" algn="ctr">
              <a:lnSpc>
                <a:spcPct val="100000"/>
              </a:lnSpc>
              <a:buNone/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114932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649" y="1513946"/>
            <a:ext cx="2997201" cy="4569354"/>
          </a:xfrm>
          <a:prstGeom prst="roundRect">
            <a:avLst>
              <a:gd name="adj" fmla="val 1874"/>
            </a:avLst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/>
          <a:p>
            <a:endParaRPr lang="en-GB" dirty="0"/>
          </a:p>
        </p:txBody>
      </p:sp>
      <p:sp>
        <p:nvSpPr>
          <p:cNvPr id="7" name="Rectangle 6"/>
          <p:cNvSpPr/>
          <p:nvPr userDrawn="1"/>
        </p:nvSpPr>
        <p:spPr>
          <a:xfrm>
            <a:off x="3752850" y="4616560"/>
            <a:ext cx="2275417" cy="146674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3752850" y="3066910"/>
            <a:ext cx="2275417" cy="146011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3752850" y="1513945"/>
            <a:ext cx="2275417" cy="146342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6119282" y="4616560"/>
            <a:ext cx="2275417" cy="146674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4" name="Rectangle 23"/>
          <p:cNvSpPr/>
          <p:nvPr userDrawn="1"/>
        </p:nvSpPr>
        <p:spPr>
          <a:xfrm>
            <a:off x="6119282" y="3066910"/>
            <a:ext cx="2275417" cy="146011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6119282" y="1513945"/>
            <a:ext cx="2275417" cy="146342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idx="13"/>
          </p:nvPr>
        </p:nvSpPr>
        <p:spPr>
          <a:xfrm flipH="1">
            <a:off x="3752849" y="1513944"/>
            <a:ext cx="2275416" cy="1463427"/>
          </a:xfrm>
          <a:prstGeom prst="roundRect">
            <a:avLst>
              <a:gd name="adj" fmla="val 1874"/>
            </a:avLst>
          </a:prstGeom>
        </p:spPr>
        <p:txBody>
          <a:bodyPr tIns="252000" anchor="ctr"/>
          <a:lstStyle>
            <a:lvl1pPr marL="0" indent="0" algn="ctr">
              <a:lnSpc>
                <a:spcPct val="100000"/>
              </a:lnSpc>
              <a:buNone/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4"/>
          </p:nvPr>
        </p:nvSpPr>
        <p:spPr>
          <a:xfrm flipH="1">
            <a:off x="6117162" y="1513943"/>
            <a:ext cx="2275416" cy="1463427"/>
          </a:xfrm>
          <a:prstGeom prst="roundRect">
            <a:avLst>
              <a:gd name="adj" fmla="val 1874"/>
            </a:avLst>
          </a:prstGeom>
        </p:spPr>
        <p:txBody>
          <a:bodyPr tIns="252000" anchor="ctr"/>
          <a:lstStyle>
            <a:lvl1pPr marL="0" indent="0" algn="ctr">
              <a:lnSpc>
                <a:spcPct val="100000"/>
              </a:lnSpc>
              <a:buNone/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5"/>
          </p:nvPr>
        </p:nvSpPr>
        <p:spPr>
          <a:xfrm flipH="1">
            <a:off x="3765547" y="3059085"/>
            <a:ext cx="2275416" cy="1463427"/>
          </a:xfrm>
          <a:prstGeom prst="roundRect">
            <a:avLst>
              <a:gd name="adj" fmla="val 1874"/>
            </a:avLst>
          </a:prstGeom>
        </p:spPr>
        <p:txBody>
          <a:bodyPr tIns="252000" anchor="ctr"/>
          <a:lstStyle>
            <a:lvl1pPr marL="0" indent="0" algn="ctr">
              <a:lnSpc>
                <a:spcPct val="100000"/>
              </a:lnSpc>
              <a:buNone/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6"/>
          </p:nvPr>
        </p:nvSpPr>
        <p:spPr>
          <a:xfrm flipH="1">
            <a:off x="6117162" y="3062996"/>
            <a:ext cx="2275416" cy="1463427"/>
          </a:xfrm>
          <a:prstGeom prst="roundRect">
            <a:avLst>
              <a:gd name="adj" fmla="val 1874"/>
            </a:avLst>
          </a:prstGeom>
        </p:spPr>
        <p:txBody>
          <a:bodyPr tIns="252000" anchor="ctr"/>
          <a:lstStyle>
            <a:lvl1pPr marL="0" indent="0" algn="ctr">
              <a:lnSpc>
                <a:spcPct val="100000"/>
              </a:lnSpc>
              <a:buNone/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7"/>
          </p:nvPr>
        </p:nvSpPr>
        <p:spPr>
          <a:xfrm flipH="1">
            <a:off x="3752849" y="4612048"/>
            <a:ext cx="2275416" cy="1463427"/>
          </a:xfrm>
          <a:prstGeom prst="roundRect">
            <a:avLst>
              <a:gd name="adj" fmla="val 1874"/>
            </a:avLst>
          </a:prstGeom>
        </p:spPr>
        <p:txBody>
          <a:bodyPr tIns="252000" anchor="ctr"/>
          <a:lstStyle>
            <a:lvl1pPr marL="0" indent="0" algn="ctr">
              <a:lnSpc>
                <a:spcPct val="100000"/>
              </a:lnSpc>
              <a:buNone/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8"/>
          </p:nvPr>
        </p:nvSpPr>
        <p:spPr>
          <a:xfrm flipH="1">
            <a:off x="6117162" y="4616560"/>
            <a:ext cx="2275416" cy="1463427"/>
          </a:xfrm>
          <a:prstGeom prst="roundRect">
            <a:avLst>
              <a:gd name="adj" fmla="val 1874"/>
            </a:avLst>
          </a:prstGeom>
        </p:spPr>
        <p:txBody>
          <a:bodyPr tIns="252000" anchor="ctr"/>
          <a:lstStyle>
            <a:lvl1pPr marL="0" indent="0" algn="ctr">
              <a:lnSpc>
                <a:spcPct val="100000"/>
              </a:lnSpc>
              <a:buNone/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68871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/>
              <a:t> 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/>
              <a:t>Success Criteria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/>
              <a:t>Aim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Statement 1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</a:t>
            </a:r>
          </a:p>
          <a:p>
            <a:r>
              <a:rPr lang="en-GB" dirty="0"/>
              <a:t>Statement 2</a:t>
            </a:r>
          </a:p>
          <a:p>
            <a:pPr lvl="1"/>
            <a:r>
              <a:rPr lang="en-GB" dirty="0"/>
              <a:t>Sub statement</a:t>
            </a:r>
          </a:p>
        </p:txBody>
      </p:sp>
      <p:sp>
        <p:nvSpPr>
          <p:cNvPr id="12" name="Content Placeholder 15"/>
          <p:cNvSpPr txBox="1">
            <a:spLocks/>
          </p:cNvSpPr>
          <p:nvPr userDrawn="1"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Statement 1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</a:t>
            </a:r>
          </a:p>
          <a:p>
            <a:r>
              <a:rPr lang="en-GB" dirty="0"/>
              <a:t>Statement 2</a:t>
            </a:r>
          </a:p>
          <a:p>
            <a:pPr lvl="1"/>
            <a:r>
              <a:rPr lang="en-GB" dirty="0"/>
              <a:t>Sub statement</a:t>
            </a:r>
          </a:p>
        </p:txBody>
      </p:sp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pattFill prst="pct5">
          <a:fgClr>
            <a:schemeClr val="accent5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1532896" y="2078266"/>
            <a:ext cx="60686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BPreplay" panose="02000503000000020004" pitchFamily="50" charset="0"/>
              </a:rPr>
              <a:t>Please create your title slide, main slides and end slide backgrounds in </a:t>
            </a:r>
            <a:r>
              <a:rPr lang="en-GB" sz="2400" b="1" dirty="0">
                <a:latin typeface="BPreplay" panose="02000503000000020004" pitchFamily="50" charset="0"/>
              </a:rPr>
              <a:t>Photoshop</a:t>
            </a:r>
            <a:r>
              <a:rPr lang="en-GB" sz="2400" dirty="0">
                <a:latin typeface="BPreplay" panose="02000503000000020004" pitchFamily="50" charset="0"/>
              </a:rPr>
              <a:t> using the </a:t>
            </a:r>
            <a:r>
              <a:rPr lang="en-GB" sz="2400" b="1" dirty="0">
                <a:latin typeface="BPreplay" panose="02000503000000020004" pitchFamily="50" charset="0"/>
              </a:rPr>
              <a:t>PowerPoint Actions</a:t>
            </a:r>
            <a:r>
              <a:rPr lang="en-GB" sz="2400" b="0" baseline="0" dirty="0">
                <a:latin typeface="BPreplay" panose="02000503000000020004" pitchFamily="50" charset="0"/>
              </a:rPr>
              <a:t> (Z:\#Action Templates\#Actions\PowerPoint)</a:t>
            </a:r>
            <a:endParaRPr lang="en-GB" sz="2400" dirty="0">
              <a:latin typeface="BPreplay" panose="02000503000000020004" pitchFamily="50" charset="0"/>
            </a:endParaRPr>
          </a:p>
          <a:p>
            <a:pPr algn="ctr"/>
            <a:endParaRPr lang="en-GB" sz="2400" dirty="0">
              <a:latin typeface="BPreplay" panose="02000503000000020004" pitchFamily="50" charset="0"/>
            </a:endParaRPr>
          </a:p>
          <a:p>
            <a:pPr algn="ctr"/>
            <a:r>
              <a:rPr lang="en-GB" sz="2400" dirty="0">
                <a:latin typeface="BPreplay" panose="02000503000000020004" pitchFamily="50" charset="0"/>
              </a:rPr>
              <a:t>Add your backgrounds to the appropriate </a:t>
            </a:r>
            <a:r>
              <a:rPr lang="en-GB" sz="2400" b="1" dirty="0">
                <a:latin typeface="BPreplay" panose="02000503000000020004" pitchFamily="50" charset="0"/>
              </a:rPr>
              <a:t>Master Slides</a:t>
            </a:r>
            <a:r>
              <a:rPr lang="en-GB" sz="2400" dirty="0">
                <a:latin typeface="BPreplay" panose="02000503000000020004" pitchFamily="50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/>
          <a:p>
            <a:endParaRPr lang="en-GB" dirty="0"/>
          </a:p>
        </p:txBody>
      </p:sp>
      <p:sp>
        <p:nvSpPr>
          <p:cNvPr id="7" name="Content Placeholder 11"/>
          <p:cNvSpPr>
            <a:spLocks noGrp="1"/>
          </p:cNvSpPr>
          <p:nvPr>
            <p:ph idx="1"/>
          </p:nvPr>
        </p:nvSpPr>
        <p:spPr>
          <a:xfrm>
            <a:off x="755651" y="1513946"/>
            <a:ext cx="7632700" cy="4578880"/>
          </a:xfrm>
        </p:spPr>
        <p:txBody>
          <a:bodyPr lIns="0" tIns="0" rIns="0" bIns="0"/>
          <a:lstStyle>
            <a:lvl1pPr marL="0" indent="0">
              <a:buNone/>
              <a:defRPr baseline="0"/>
            </a:lvl1pPr>
          </a:lstStyle>
          <a:p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/>
          <a:p>
            <a:endParaRPr lang="en-GB" dirty="0"/>
          </a:p>
        </p:txBody>
      </p:sp>
      <p:sp>
        <p:nvSpPr>
          <p:cNvPr id="7" name="Content Placeholder 11"/>
          <p:cNvSpPr>
            <a:spLocks noGrp="1"/>
          </p:cNvSpPr>
          <p:nvPr>
            <p:ph idx="1"/>
          </p:nvPr>
        </p:nvSpPr>
        <p:spPr>
          <a:xfrm>
            <a:off x="755651" y="1513946"/>
            <a:ext cx="7632700" cy="4578880"/>
          </a:xfrm>
        </p:spPr>
        <p:txBody>
          <a:bodyPr lIns="0" tIns="0" rIns="0" bIns="0"/>
          <a:lstStyle>
            <a:lvl1pPr marL="0" indent="0">
              <a:buNone/>
              <a:defRPr baseline="0"/>
            </a:lvl1pPr>
          </a:lstStyle>
          <a:p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4947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/>
          <a:p>
            <a:endParaRPr lang="en-GB" dirty="0"/>
          </a:p>
        </p:txBody>
      </p:sp>
      <p:sp>
        <p:nvSpPr>
          <p:cNvPr id="7" name="Content Placeholder 11"/>
          <p:cNvSpPr>
            <a:spLocks noGrp="1"/>
          </p:cNvSpPr>
          <p:nvPr>
            <p:ph idx="1"/>
          </p:nvPr>
        </p:nvSpPr>
        <p:spPr>
          <a:xfrm>
            <a:off x="755651" y="1513946"/>
            <a:ext cx="7632700" cy="4578880"/>
          </a:xfrm>
        </p:spPr>
        <p:txBody>
          <a:bodyPr lIns="0" tIns="0" rIns="0" bIns="0"/>
          <a:lstStyle>
            <a:lvl1pPr marL="0" indent="0">
              <a:buNone/>
              <a:defRPr baseline="0"/>
            </a:lvl1pPr>
          </a:lstStyle>
          <a:p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8010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/>
          <a:p>
            <a:endParaRPr lang="en-GB" dirty="0"/>
          </a:p>
        </p:txBody>
      </p:sp>
      <p:sp>
        <p:nvSpPr>
          <p:cNvPr id="7" name="Content Placeholder 11"/>
          <p:cNvSpPr>
            <a:spLocks noGrp="1"/>
          </p:cNvSpPr>
          <p:nvPr>
            <p:ph idx="1"/>
          </p:nvPr>
        </p:nvSpPr>
        <p:spPr>
          <a:xfrm>
            <a:off x="755651" y="1513946"/>
            <a:ext cx="7632700" cy="4578880"/>
          </a:xfrm>
        </p:spPr>
        <p:txBody>
          <a:bodyPr lIns="0" tIns="0" rIns="0" bIns="0"/>
          <a:lstStyle>
            <a:lvl1pPr marL="0" indent="0">
              <a:buNone/>
              <a:defRPr baseline="0"/>
            </a:lvl1pPr>
          </a:lstStyle>
          <a:p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0272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/>
              <a:t> 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457197" y="1513944"/>
            <a:ext cx="8220075" cy="488209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8" y="1513945"/>
            <a:ext cx="8220075" cy="4882093"/>
          </a:xfrm>
          <a:prstGeom prst="roundRect">
            <a:avLst>
              <a:gd name="adj" fmla="val 1874"/>
            </a:avLst>
          </a:prstGeom>
        </p:spPr>
        <p:txBody>
          <a:bodyPr tIns="252000"/>
          <a:lstStyle>
            <a:lvl1pPr marL="0" indent="0">
              <a:lnSpc>
                <a:spcPct val="100000"/>
              </a:lnSpc>
              <a:buNone/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8133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/>
          <a:p>
            <a:endParaRPr lang="en-GB" dirty="0"/>
          </a:p>
        </p:txBody>
      </p:sp>
      <p:sp>
        <p:nvSpPr>
          <p:cNvPr id="7" name="Rectangle 6"/>
          <p:cNvSpPr/>
          <p:nvPr userDrawn="1"/>
        </p:nvSpPr>
        <p:spPr>
          <a:xfrm>
            <a:off x="755650" y="1513944"/>
            <a:ext cx="7632700" cy="457888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grpSp>
        <p:nvGrpSpPr>
          <p:cNvPr id="3" name="Group 2"/>
          <p:cNvGrpSpPr/>
          <p:nvPr userDrawn="1"/>
        </p:nvGrpSpPr>
        <p:grpSpPr>
          <a:xfrm>
            <a:off x="4002736" y="1738841"/>
            <a:ext cx="4189074" cy="4129086"/>
            <a:chOff x="4002736" y="1755885"/>
            <a:chExt cx="4189074" cy="4129086"/>
          </a:xfrm>
        </p:grpSpPr>
        <p:sp>
          <p:nvSpPr>
            <p:cNvPr id="9" name="Oval 8"/>
            <p:cNvSpPr/>
            <p:nvPr userDrawn="1"/>
          </p:nvSpPr>
          <p:spPr bwMode="auto">
            <a:xfrm>
              <a:off x="4002736" y="1755885"/>
              <a:ext cx="1998662" cy="1997075"/>
            </a:xfrm>
            <a:prstGeom prst="ellipse">
              <a:avLst/>
            </a:prstGeom>
            <a:solidFill>
              <a:srgbClr val="FDFE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/>
              <a:endParaRPr lang="en-US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" name="Oval 10"/>
            <p:cNvSpPr/>
            <p:nvPr userDrawn="1"/>
          </p:nvSpPr>
          <p:spPr bwMode="auto">
            <a:xfrm>
              <a:off x="6193147" y="1755885"/>
              <a:ext cx="1998663" cy="1997075"/>
            </a:xfrm>
            <a:prstGeom prst="ellipse">
              <a:avLst/>
            </a:prstGeom>
            <a:solidFill>
              <a:srgbClr val="FDFE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/>
              <a:endParaRPr lang="en-US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" name="Oval 11"/>
            <p:cNvSpPr/>
            <p:nvPr userDrawn="1"/>
          </p:nvSpPr>
          <p:spPr bwMode="auto">
            <a:xfrm>
              <a:off x="6193147" y="3886309"/>
              <a:ext cx="1997075" cy="1998662"/>
            </a:xfrm>
            <a:prstGeom prst="ellipse">
              <a:avLst/>
            </a:prstGeom>
            <a:solidFill>
              <a:srgbClr val="FDFE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/>
              <a:endParaRPr lang="en-US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" name="Oval 12"/>
            <p:cNvSpPr/>
            <p:nvPr userDrawn="1"/>
          </p:nvSpPr>
          <p:spPr bwMode="auto">
            <a:xfrm>
              <a:off x="4002736" y="3886309"/>
              <a:ext cx="1998663" cy="1998662"/>
            </a:xfrm>
            <a:prstGeom prst="ellipse">
              <a:avLst/>
            </a:prstGeom>
            <a:solidFill>
              <a:srgbClr val="FDFE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/>
              <a:endParaRPr lang="en-US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4" name="Content Placeholder 2"/>
          <p:cNvSpPr>
            <a:spLocks noGrp="1"/>
          </p:cNvSpPr>
          <p:nvPr userDrawn="1">
            <p:ph idx="1"/>
          </p:nvPr>
        </p:nvSpPr>
        <p:spPr>
          <a:xfrm>
            <a:off x="755650" y="1513944"/>
            <a:ext cx="3048958" cy="4578882"/>
          </a:xfrm>
          <a:prstGeom prst="roundRect">
            <a:avLst>
              <a:gd name="adj" fmla="val 1874"/>
            </a:avLst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 userDrawn="1">
            <p:ph idx="10"/>
          </p:nvPr>
        </p:nvSpPr>
        <p:spPr>
          <a:xfrm>
            <a:off x="4012772" y="1736724"/>
            <a:ext cx="1980159" cy="1997075"/>
          </a:xfrm>
          <a:prstGeom prst="roundRect">
            <a:avLst>
              <a:gd name="adj" fmla="val 1874"/>
            </a:avLst>
          </a:prstGeom>
        </p:spPr>
        <p:txBody>
          <a:bodyPr tIns="252000" anchor="ctr"/>
          <a:lstStyle>
            <a:lvl1pPr marL="0" indent="0" algn="ctr">
              <a:lnSpc>
                <a:spcPct val="100000"/>
              </a:lnSpc>
              <a:buNone/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idx="11"/>
          </p:nvPr>
        </p:nvSpPr>
        <p:spPr>
          <a:xfrm>
            <a:off x="6197375" y="1736724"/>
            <a:ext cx="1980159" cy="1997075"/>
          </a:xfrm>
          <a:prstGeom prst="roundRect">
            <a:avLst>
              <a:gd name="adj" fmla="val 1874"/>
            </a:avLst>
          </a:prstGeom>
        </p:spPr>
        <p:txBody>
          <a:bodyPr tIns="252000" anchor="ctr"/>
          <a:lstStyle>
            <a:lvl1pPr marL="0" indent="0" algn="ctr">
              <a:lnSpc>
                <a:spcPct val="100000"/>
              </a:lnSpc>
              <a:buNone/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idx="12"/>
          </p:nvPr>
        </p:nvSpPr>
        <p:spPr>
          <a:xfrm>
            <a:off x="4012772" y="3868603"/>
            <a:ext cx="1980159" cy="1997075"/>
          </a:xfrm>
          <a:prstGeom prst="roundRect">
            <a:avLst>
              <a:gd name="adj" fmla="val 1874"/>
            </a:avLst>
          </a:prstGeom>
        </p:spPr>
        <p:txBody>
          <a:bodyPr tIns="252000" anchor="ctr"/>
          <a:lstStyle>
            <a:lvl1pPr marL="0" indent="0" algn="ctr">
              <a:lnSpc>
                <a:spcPct val="100000"/>
              </a:lnSpc>
              <a:buNone/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13"/>
          </p:nvPr>
        </p:nvSpPr>
        <p:spPr>
          <a:xfrm>
            <a:off x="6197375" y="3868603"/>
            <a:ext cx="1980159" cy="1997075"/>
          </a:xfrm>
          <a:prstGeom prst="roundRect">
            <a:avLst>
              <a:gd name="adj" fmla="val 1874"/>
            </a:avLst>
          </a:prstGeom>
        </p:spPr>
        <p:txBody>
          <a:bodyPr tIns="252000" anchor="ctr"/>
          <a:lstStyle>
            <a:lvl1pPr marL="0" indent="0" algn="ctr">
              <a:lnSpc>
                <a:spcPct val="100000"/>
              </a:lnSpc>
              <a:buNone/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8757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/>
          <a:p>
            <a:endParaRPr lang="en-GB" dirty="0"/>
          </a:p>
        </p:txBody>
      </p:sp>
      <p:sp>
        <p:nvSpPr>
          <p:cNvPr id="6" name="Rectangle 5"/>
          <p:cNvSpPr/>
          <p:nvPr userDrawn="1"/>
        </p:nvSpPr>
        <p:spPr>
          <a:xfrm>
            <a:off x="4660233" y="1513945"/>
            <a:ext cx="3691606" cy="45788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 bwMode="auto">
          <a:xfrm>
            <a:off x="750885" y="1513945"/>
            <a:ext cx="3821115" cy="1086016"/>
          </a:xfrm>
          <a:prstGeom prst="rect">
            <a:avLst/>
          </a:prstGeom>
          <a:solidFill>
            <a:schemeClr val="accent3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 bwMode="auto">
          <a:xfrm>
            <a:off x="750885" y="2678233"/>
            <a:ext cx="3821115" cy="1086016"/>
          </a:xfrm>
          <a:prstGeom prst="rect">
            <a:avLst/>
          </a:prstGeom>
          <a:solidFill>
            <a:schemeClr val="accent3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750885" y="3842521"/>
            <a:ext cx="3821115" cy="1086016"/>
          </a:xfrm>
          <a:prstGeom prst="rect">
            <a:avLst/>
          </a:prstGeom>
          <a:solidFill>
            <a:schemeClr val="accent3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750885" y="5006809"/>
            <a:ext cx="3821115" cy="1086016"/>
          </a:xfrm>
          <a:prstGeom prst="rect">
            <a:avLst/>
          </a:prstGeom>
          <a:solidFill>
            <a:schemeClr val="accent3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4660233" y="1513945"/>
            <a:ext cx="3691606" cy="4578879"/>
          </a:xfrm>
          <a:prstGeom prst="roundRect">
            <a:avLst>
              <a:gd name="adj" fmla="val 1874"/>
            </a:avLst>
          </a:prstGeom>
        </p:spPr>
        <p:txBody>
          <a:bodyPr tIns="252000" anchor="ctr"/>
          <a:lstStyle>
            <a:lvl1pPr marL="0" indent="0" algn="ctr">
              <a:lnSpc>
                <a:spcPct val="100000"/>
              </a:lnSpc>
              <a:buNone/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1"/>
          </p:nvPr>
        </p:nvSpPr>
        <p:spPr>
          <a:xfrm>
            <a:off x="754587" y="1513946"/>
            <a:ext cx="3821115" cy="1086016"/>
          </a:xfrm>
          <a:prstGeom prst="roundRect">
            <a:avLst>
              <a:gd name="adj" fmla="val 1874"/>
            </a:avLst>
          </a:prstGeom>
        </p:spPr>
        <p:txBody>
          <a:bodyPr tIns="252000" anchor="ctr"/>
          <a:lstStyle>
            <a:lvl1pPr marL="0" indent="0" algn="ctr">
              <a:lnSpc>
                <a:spcPct val="100000"/>
              </a:lnSpc>
              <a:buNone/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2"/>
          </p:nvPr>
        </p:nvSpPr>
        <p:spPr>
          <a:xfrm>
            <a:off x="754587" y="2678233"/>
            <a:ext cx="3821115" cy="1086016"/>
          </a:xfrm>
          <a:prstGeom prst="roundRect">
            <a:avLst>
              <a:gd name="adj" fmla="val 1874"/>
            </a:avLst>
          </a:prstGeom>
        </p:spPr>
        <p:txBody>
          <a:bodyPr tIns="252000" anchor="ctr"/>
          <a:lstStyle>
            <a:lvl1pPr marL="0" indent="0" algn="ctr">
              <a:lnSpc>
                <a:spcPct val="100000"/>
              </a:lnSpc>
              <a:buNone/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idx="13"/>
          </p:nvPr>
        </p:nvSpPr>
        <p:spPr>
          <a:xfrm>
            <a:off x="754587" y="3842520"/>
            <a:ext cx="3821115" cy="1086016"/>
          </a:xfrm>
          <a:prstGeom prst="roundRect">
            <a:avLst>
              <a:gd name="adj" fmla="val 1874"/>
            </a:avLst>
          </a:prstGeom>
        </p:spPr>
        <p:txBody>
          <a:bodyPr tIns="252000" anchor="ctr"/>
          <a:lstStyle>
            <a:lvl1pPr marL="0" indent="0" algn="ctr">
              <a:lnSpc>
                <a:spcPct val="100000"/>
              </a:lnSpc>
              <a:buNone/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idx="14"/>
          </p:nvPr>
        </p:nvSpPr>
        <p:spPr>
          <a:xfrm>
            <a:off x="754587" y="5006808"/>
            <a:ext cx="3821115" cy="1086016"/>
          </a:xfrm>
          <a:prstGeom prst="roundRect">
            <a:avLst>
              <a:gd name="adj" fmla="val 1874"/>
            </a:avLst>
          </a:prstGeom>
        </p:spPr>
        <p:txBody>
          <a:bodyPr tIns="252000" anchor="ctr"/>
          <a:lstStyle>
            <a:lvl1pPr marL="0" indent="0" algn="ctr">
              <a:lnSpc>
                <a:spcPct val="100000"/>
              </a:lnSpc>
              <a:buNone/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6184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/>
          <a:p>
            <a:endParaRPr lang="en-GB" dirty="0"/>
          </a:p>
        </p:txBody>
      </p:sp>
      <p:sp>
        <p:nvSpPr>
          <p:cNvPr id="7" name="Rectangle 6"/>
          <p:cNvSpPr/>
          <p:nvPr userDrawn="1"/>
        </p:nvSpPr>
        <p:spPr>
          <a:xfrm>
            <a:off x="2895600" y="1513944"/>
            <a:ext cx="5492750" cy="287933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755650" y="4481513"/>
            <a:ext cx="7632700" cy="161131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755650" y="1513944"/>
            <a:ext cx="2036763" cy="287933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1"/>
          </p:nvPr>
        </p:nvSpPr>
        <p:spPr>
          <a:xfrm>
            <a:off x="750884" y="1513945"/>
            <a:ext cx="2041529" cy="2879335"/>
          </a:xfrm>
          <a:prstGeom prst="roundRect">
            <a:avLst>
              <a:gd name="adj" fmla="val 1874"/>
            </a:avLst>
          </a:prstGeom>
        </p:spPr>
        <p:txBody>
          <a:bodyPr tIns="252000" anchor="ctr"/>
          <a:lstStyle>
            <a:lvl1pPr marL="0" indent="0" algn="ctr">
              <a:lnSpc>
                <a:spcPct val="100000"/>
              </a:lnSpc>
              <a:buNone/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2"/>
          </p:nvPr>
        </p:nvSpPr>
        <p:spPr>
          <a:xfrm>
            <a:off x="2895600" y="1513946"/>
            <a:ext cx="5492750" cy="2879334"/>
          </a:xfrm>
          <a:prstGeom prst="roundRect">
            <a:avLst>
              <a:gd name="adj" fmla="val 1874"/>
            </a:avLst>
          </a:prstGeom>
        </p:spPr>
        <p:txBody>
          <a:bodyPr tIns="252000" anchor="ctr"/>
          <a:lstStyle>
            <a:lvl1pPr marL="0" indent="0" algn="ctr">
              <a:lnSpc>
                <a:spcPct val="100000"/>
              </a:lnSpc>
              <a:buNone/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3"/>
          </p:nvPr>
        </p:nvSpPr>
        <p:spPr>
          <a:xfrm>
            <a:off x="750884" y="4481512"/>
            <a:ext cx="7637466" cy="1611312"/>
          </a:xfrm>
          <a:prstGeom prst="roundRect">
            <a:avLst>
              <a:gd name="adj" fmla="val 1874"/>
            </a:avLst>
          </a:prstGeom>
        </p:spPr>
        <p:txBody>
          <a:bodyPr tIns="252000" anchor="ctr"/>
          <a:lstStyle>
            <a:lvl1pPr marL="0" indent="0" algn="ctr">
              <a:lnSpc>
                <a:spcPct val="100000"/>
              </a:lnSpc>
              <a:buNone/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98567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wdDnDiag">
          <a:fgClr>
            <a:schemeClr val="accent5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6" r:id="rId3"/>
    <p:sldLayoutId id="2147483678" r:id="rId4"/>
    <p:sldLayoutId id="2147483677" r:id="rId5"/>
    <p:sldLayoutId id="2147483675" r:id="rId6"/>
    <p:sldLayoutId id="2147483672" r:id="rId7"/>
    <p:sldLayoutId id="2147483671" r:id="rId8"/>
    <p:sldLayoutId id="2147483667" r:id="rId9"/>
    <p:sldLayoutId id="2147483668" r:id="rId10"/>
    <p:sldLayoutId id="2147483669" r:id="rId11"/>
    <p:sldLayoutId id="2147483670" r:id="rId12"/>
    <p:sldLayoutId id="2147483673" r:id="rId13"/>
    <p:sldLayoutId id="2147483674" r:id="rId14"/>
    <p:sldLayoutId id="2147483663" r:id="rId15"/>
    <p:sldLayoutId id="214748366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1C1C1C"/>
          </a:solidFill>
          <a:latin typeface="Sassoon Infant Md" panose="02000603050000020003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winkl SemiBold" pitchFamily="2" charset="0"/>
              </a:rPr>
              <a:t>Roald Amundsen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876" y="1395154"/>
            <a:ext cx="1874247" cy="2631562"/>
          </a:xfrm>
          <a:ln w="9525">
            <a:solidFill>
              <a:schemeClr val="tx1"/>
            </a:solidFill>
          </a:ln>
        </p:spPr>
      </p:pic>
      <p:sp>
        <p:nvSpPr>
          <p:cNvPr id="5" name="Content Placeholder 21"/>
          <p:cNvSpPr txBox="1">
            <a:spLocks/>
          </p:cNvSpPr>
          <p:nvPr/>
        </p:nvSpPr>
        <p:spPr>
          <a:xfrm>
            <a:off x="755651" y="4227234"/>
            <a:ext cx="7632700" cy="1946182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baseline="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>
                <a:latin typeface="Twinkl" pitchFamily="2" charset="0"/>
                <a:ea typeface="ＭＳ Ｐゴシック" panose="020B0600070205080204" pitchFamily="34" charset="-128"/>
              </a:rPr>
              <a:t>Scott and his four-man team struggled on for a further two weeks.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>
                <a:latin typeface="Twinkl" pitchFamily="2" charset="0"/>
                <a:ea typeface="ＭＳ Ｐゴシック" panose="020B0600070205080204" pitchFamily="34" charset="-128"/>
              </a:rPr>
              <a:t>As they approached the South Pole they were dismayed to see a Norwegian flag in the ground.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>
                <a:latin typeface="Twinkl" pitchFamily="2" charset="0"/>
                <a:ea typeface="ＭＳ Ｐゴシック" panose="020B0600070205080204" pitchFamily="34" charset="-128"/>
              </a:rPr>
              <a:t>A Norwegian explorer, named Roald Amundsen, had beaten them to it.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>
                <a:latin typeface="Twinkl" pitchFamily="2" charset="0"/>
                <a:ea typeface="ＭＳ Ｐゴシック" panose="020B0600070205080204" pitchFamily="34" charset="-128"/>
              </a:rPr>
              <a:t>Amundsen had used dogs to pull the sledges across the ground, which was much faster.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en-US" dirty="0">
              <a:latin typeface="Twinkl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487816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890" y="1413740"/>
            <a:ext cx="4718220" cy="3019661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E6D8EC6-2E57-4F10-9246-FAC984D6A71E}"/>
              </a:ext>
            </a:extLst>
          </p:cNvPr>
          <p:cNvSpPr/>
          <p:nvPr/>
        </p:nvSpPr>
        <p:spPr>
          <a:xfrm>
            <a:off x="755650" y="4703462"/>
            <a:ext cx="7632700" cy="497712"/>
          </a:xfrm>
          <a:prstGeom prst="rect">
            <a:avLst/>
          </a:prstGeom>
          <a:solidFill>
            <a:srgbClr val="ABE1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dirty="0">
                <a:solidFill>
                  <a:schemeClr val="tx1"/>
                </a:solidFill>
                <a:latin typeface="Twinkl" pitchFamily="2" charset="0"/>
                <a:ea typeface="ＭＳ Ｐゴシック" panose="020B0600070205080204" pitchFamily="34" charset="-128"/>
              </a:rPr>
              <a:t>Scott’s team at the South Pole</a:t>
            </a:r>
          </a:p>
        </p:txBody>
      </p:sp>
    </p:spTree>
    <p:extLst>
      <p:ext uri="{BB962C8B-B14F-4D97-AF65-F5344CB8AC3E}">
        <p14:creationId xmlns:p14="http://schemas.microsoft.com/office/powerpoint/2010/main" val="2414161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winkl SemiBold" pitchFamily="2" charset="0"/>
              </a:rPr>
              <a:t>Tom’s Journey Back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09" y="3044650"/>
            <a:ext cx="2538587" cy="3590785"/>
          </a:xfrm>
        </p:spPr>
      </p:pic>
      <p:sp>
        <p:nvSpPr>
          <p:cNvPr id="5" name="TextBox 4"/>
          <p:cNvSpPr txBox="1"/>
          <p:nvPr/>
        </p:nvSpPr>
        <p:spPr>
          <a:xfrm>
            <a:off x="763675" y="1366576"/>
            <a:ext cx="76970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dirty="0">
                <a:latin typeface="Twinkl" pitchFamily="2" charset="0"/>
                <a:ea typeface="ＭＳ Ｐゴシック" panose="020B0600070205080204" pitchFamily="34" charset="-128"/>
              </a:rPr>
              <a:t>As Scott and his team ventured for the South Pole, Tom and two of his fellow explorers, Bill </a:t>
            </a:r>
            <a:r>
              <a:rPr lang="en-US" altLang="en-US" dirty="0" err="1">
                <a:latin typeface="Twinkl" pitchFamily="2" charset="0"/>
                <a:ea typeface="ＭＳ Ｐゴシック" panose="020B0600070205080204" pitchFamily="34" charset="-128"/>
              </a:rPr>
              <a:t>Lashly</a:t>
            </a:r>
            <a:r>
              <a:rPr lang="en-US" altLang="en-US" dirty="0">
                <a:latin typeface="Twinkl" pitchFamily="2" charset="0"/>
                <a:ea typeface="ＭＳ Ｐゴシック" panose="020B0600070205080204" pitchFamily="34" charset="-128"/>
              </a:rPr>
              <a:t> and </a:t>
            </a:r>
            <a:r>
              <a:rPr lang="en-US" altLang="en-US" dirty="0" err="1">
                <a:latin typeface="Twinkl" pitchFamily="2" charset="0"/>
                <a:ea typeface="ＭＳ Ｐゴシック" panose="020B0600070205080204" pitchFamily="34" charset="-128"/>
              </a:rPr>
              <a:t>Taff</a:t>
            </a:r>
            <a:r>
              <a:rPr lang="en-US" altLang="en-US" dirty="0">
                <a:latin typeface="Twinkl" pitchFamily="2" charset="0"/>
                <a:ea typeface="ＭＳ Ｐゴシック" panose="020B0600070205080204" pitchFamily="34" charset="-128"/>
              </a:rPr>
              <a:t> Evans, were sent back to the base camp some 1200km away.</a:t>
            </a:r>
          </a:p>
          <a:p>
            <a:endParaRPr lang="en-US" altLang="en-US" dirty="0">
              <a:latin typeface="Twinkl" pitchFamily="2" charset="0"/>
              <a:ea typeface="ＭＳ Ｐゴシック" panose="020B0600070205080204" pitchFamily="34" charset="-128"/>
            </a:endParaRPr>
          </a:p>
          <a:p>
            <a:r>
              <a:rPr lang="en-US" altLang="en-US" dirty="0">
                <a:latin typeface="Twinkl" pitchFamily="2" charset="0"/>
                <a:ea typeface="ＭＳ Ｐゴシック" panose="020B0600070205080204" pitchFamily="34" charset="-128"/>
              </a:rPr>
              <a:t>Severely bad weather hit the trio on their way back, sending them miles off course.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52446" y="3072697"/>
            <a:ext cx="554501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dirty="0">
                <a:latin typeface="Twinkl" pitchFamily="2" charset="0"/>
                <a:ea typeface="ＭＳ Ｐゴシック" panose="020B0600070205080204" pitchFamily="34" charset="-128"/>
              </a:rPr>
              <a:t>The harsh conditions caused them to become very weak.</a:t>
            </a:r>
          </a:p>
          <a:p>
            <a:r>
              <a:rPr lang="en-US" altLang="en-US" dirty="0">
                <a:latin typeface="Twinkl" pitchFamily="2" charset="0"/>
                <a:ea typeface="ＭＳ Ｐゴシック" panose="020B0600070205080204" pitchFamily="34" charset="-128"/>
              </a:rPr>
              <a:t> </a:t>
            </a:r>
          </a:p>
          <a:p>
            <a:r>
              <a:rPr lang="en-US" altLang="en-US" dirty="0">
                <a:latin typeface="Twinkl" pitchFamily="2" charset="0"/>
                <a:ea typeface="ＭＳ Ｐゴシック" panose="020B0600070205080204" pitchFamily="34" charset="-128"/>
              </a:rPr>
              <a:t>They were running out of food and Evans collapsed.</a:t>
            </a:r>
          </a:p>
          <a:p>
            <a:endParaRPr lang="en-US" altLang="en-US" dirty="0">
              <a:latin typeface="Twinkl" pitchFamily="2" charset="0"/>
              <a:ea typeface="ＭＳ Ｐゴシック" panose="020B0600070205080204" pitchFamily="34" charset="-128"/>
            </a:endParaRPr>
          </a:p>
          <a:p>
            <a:r>
              <a:rPr lang="en-US" altLang="en-US" dirty="0">
                <a:latin typeface="Twinkl" pitchFamily="2" charset="0"/>
                <a:ea typeface="ＭＳ Ｐゴシック" panose="020B0600070205080204" pitchFamily="34" charset="-128"/>
              </a:rPr>
              <a:t>When they were 56km from Hut Point, the crew ran out of food and became so weak that they couldn’t drag Evans any longer.</a:t>
            </a:r>
          </a:p>
          <a:p>
            <a:endParaRPr lang="en-US" altLang="en-US" dirty="0">
              <a:latin typeface="Twinkl" pitchFamily="2" charset="0"/>
              <a:ea typeface="ＭＳ Ｐゴシック" panose="020B0600070205080204" pitchFamily="34" charset="-128"/>
            </a:endParaRPr>
          </a:p>
          <a:p>
            <a:r>
              <a:rPr lang="en-US" altLang="en-US" dirty="0">
                <a:latin typeface="Twinkl" pitchFamily="2" charset="0"/>
                <a:ea typeface="ＭＳ Ｐゴシック" panose="020B0600070205080204" pitchFamily="34" charset="-128"/>
              </a:rPr>
              <a:t>Tom volunteered to finish the journey alone so that </a:t>
            </a:r>
            <a:r>
              <a:rPr lang="en-US" altLang="en-US" dirty="0" err="1">
                <a:latin typeface="Twinkl" pitchFamily="2" charset="0"/>
                <a:ea typeface="ＭＳ Ｐゴシック" panose="020B0600070205080204" pitchFamily="34" charset="-128"/>
              </a:rPr>
              <a:t>Lashly</a:t>
            </a:r>
            <a:r>
              <a:rPr lang="en-US" altLang="en-US" dirty="0">
                <a:latin typeface="Twinkl" pitchFamily="2" charset="0"/>
                <a:ea typeface="ＭＳ Ｐゴシック" panose="020B0600070205080204" pitchFamily="34" charset="-128"/>
              </a:rPr>
              <a:t> could keep tending to Evans.</a:t>
            </a:r>
          </a:p>
        </p:txBody>
      </p:sp>
    </p:spTree>
    <p:extLst>
      <p:ext uri="{BB962C8B-B14F-4D97-AF65-F5344CB8AC3E}">
        <p14:creationId xmlns:p14="http://schemas.microsoft.com/office/powerpoint/2010/main" val="13345797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winkl SemiBold" pitchFamily="2" charset="0"/>
              </a:rPr>
              <a:t>…Continued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988" y="1155559"/>
            <a:ext cx="1480403" cy="2093581"/>
          </a:xfrm>
        </p:spPr>
      </p:pic>
      <p:sp>
        <p:nvSpPr>
          <p:cNvPr id="5" name="TextBox 4"/>
          <p:cNvSpPr txBox="1"/>
          <p:nvPr/>
        </p:nvSpPr>
        <p:spPr>
          <a:xfrm>
            <a:off x="2471895" y="1473201"/>
            <a:ext cx="575770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winkl" pitchFamily="2" charset="0"/>
              </a:rPr>
              <a:t>He left the pair at 10.00am on Sunday 18</a:t>
            </a:r>
            <a:r>
              <a:rPr lang="en-GB" baseline="30000" dirty="0">
                <a:latin typeface="Twinkl" pitchFamily="2" charset="0"/>
              </a:rPr>
              <a:t>th</a:t>
            </a:r>
            <a:r>
              <a:rPr lang="en-GB" dirty="0">
                <a:latin typeface="Twinkl" pitchFamily="2" charset="0"/>
              </a:rPr>
              <a:t> February.</a:t>
            </a:r>
          </a:p>
          <a:p>
            <a:r>
              <a:rPr lang="en-GB" dirty="0">
                <a:latin typeface="Twinkl" pitchFamily="2" charset="0"/>
              </a:rPr>
              <a:t>He was cold, starving, thirsty and exhausted. He only had three biscuits and a bar of chocolate to eat.</a:t>
            </a:r>
          </a:p>
          <a:p>
            <a:endParaRPr lang="en-GB" dirty="0">
              <a:latin typeface="Twinkl" pitchFamily="2" charset="0"/>
            </a:endParaRPr>
          </a:p>
          <a:p>
            <a:r>
              <a:rPr lang="en-GB" dirty="0">
                <a:latin typeface="Twinkl" pitchFamily="2" charset="0"/>
              </a:rPr>
              <a:t>He had no means of navigation. 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943" y="3249140"/>
            <a:ext cx="2010053" cy="26893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2238" y="3504782"/>
            <a:ext cx="575770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dirty="0">
                <a:latin typeface="Twinkl" pitchFamily="2" charset="0"/>
                <a:ea typeface="ＭＳ Ｐゴシック" panose="020B0600070205080204" pitchFamily="34" charset="-128"/>
              </a:rPr>
              <a:t>After 18 hours, he made it back to Hut Point and collapsed after telling his crewmates to send help to Evans and </a:t>
            </a:r>
            <a:r>
              <a:rPr lang="en-US" altLang="en-US" dirty="0" err="1">
                <a:latin typeface="Twinkl" pitchFamily="2" charset="0"/>
                <a:ea typeface="ＭＳ Ｐゴシック" panose="020B0600070205080204" pitchFamily="34" charset="-128"/>
              </a:rPr>
              <a:t>Lashly</a:t>
            </a:r>
            <a:r>
              <a:rPr lang="en-US" altLang="en-US" dirty="0">
                <a:latin typeface="Twinkl" pitchFamily="2" charset="0"/>
                <a:ea typeface="ＭＳ Ｐゴシック" panose="020B0600070205080204" pitchFamily="34" charset="-128"/>
              </a:rPr>
              <a:t>.</a:t>
            </a:r>
          </a:p>
          <a:p>
            <a:endParaRPr lang="en-US" altLang="en-US" dirty="0">
              <a:latin typeface="Twinkl" pitchFamily="2" charset="0"/>
              <a:ea typeface="ＭＳ Ｐゴシック" panose="020B0600070205080204" pitchFamily="34" charset="-128"/>
            </a:endParaRPr>
          </a:p>
          <a:p>
            <a:r>
              <a:rPr lang="en-US" altLang="en-US" dirty="0">
                <a:latin typeface="Twinkl" pitchFamily="2" charset="0"/>
                <a:ea typeface="ＭＳ Ｐゴシック" panose="020B0600070205080204" pitchFamily="34" charset="-128"/>
              </a:rPr>
              <a:t>Both Tom and </a:t>
            </a:r>
            <a:r>
              <a:rPr lang="en-US" altLang="en-US" dirty="0" err="1">
                <a:latin typeface="Twinkl" pitchFamily="2" charset="0"/>
                <a:ea typeface="ＭＳ Ｐゴシック" panose="020B0600070205080204" pitchFamily="34" charset="-128"/>
              </a:rPr>
              <a:t>Lashly</a:t>
            </a:r>
            <a:r>
              <a:rPr lang="en-US" altLang="en-US" dirty="0">
                <a:latin typeface="Twinkl" pitchFamily="2" charset="0"/>
                <a:ea typeface="ＭＳ Ｐゴシック" panose="020B0600070205080204" pitchFamily="34" charset="-128"/>
              </a:rPr>
              <a:t> were awarded the Albert Medal – the highest recognition for gallantry.</a:t>
            </a:r>
          </a:p>
          <a:p>
            <a:endParaRPr lang="en-GB" dirty="0">
              <a:latin typeface="Twink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2499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winkl SemiBold" pitchFamily="2" charset="0"/>
              </a:rPr>
              <a:t>Hut Point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042" y="1473201"/>
            <a:ext cx="4679916" cy="330884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E6E30D5-0264-4EFD-BC77-1594D826FE7C}"/>
              </a:ext>
            </a:extLst>
          </p:cNvPr>
          <p:cNvSpPr/>
          <p:nvPr/>
        </p:nvSpPr>
        <p:spPr>
          <a:xfrm>
            <a:off x="755650" y="5135943"/>
            <a:ext cx="7632700" cy="497712"/>
          </a:xfrm>
          <a:prstGeom prst="rect">
            <a:avLst/>
          </a:prstGeom>
          <a:solidFill>
            <a:srgbClr val="ABE1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2" charset="0"/>
              </a:rPr>
              <a:t>Hut Point as it stands today.</a:t>
            </a:r>
          </a:p>
        </p:txBody>
      </p:sp>
    </p:spTree>
    <p:extLst>
      <p:ext uri="{BB962C8B-B14F-4D97-AF65-F5344CB8AC3E}">
        <p14:creationId xmlns:p14="http://schemas.microsoft.com/office/powerpoint/2010/main" val="12750528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winkl SemiBold" pitchFamily="2" charset="0"/>
              </a:rPr>
              <a:t>Scott’s fate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385" y="1449032"/>
            <a:ext cx="2677230" cy="1996656"/>
          </a:xfrm>
          <a:ln w="9525">
            <a:solidFill>
              <a:schemeClr val="tx1"/>
            </a:solidFill>
          </a:ln>
        </p:spPr>
      </p:pic>
      <p:sp>
        <p:nvSpPr>
          <p:cNvPr id="5" name="Content Placeholder 21"/>
          <p:cNvSpPr txBox="1">
            <a:spLocks/>
          </p:cNvSpPr>
          <p:nvPr/>
        </p:nvSpPr>
        <p:spPr>
          <a:xfrm>
            <a:off x="755651" y="3635605"/>
            <a:ext cx="7632700" cy="4578880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baseline="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>
                <a:latin typeface="Twinkl" pitchFamily="2" charset="0"/>
                <a:ea typeface="ＭＳ Ｐゴシック" panose="020B0600070205080204" pitchFamily="34" charset="-128"/>
              </a:rPr>
              <a:t>Scott and his team who had ventured on to the South Pole planted their flag beside Amundsen’s and headed back for home.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>
                <a:latin typeface="Twinkl" pitchFamily="2" charset="0"/>
                <a:ea typeface="ＭＳ Ｐゴシック" panose="020B0600070205080204" pitchFamily="34" charset="-128"/>
              </a:rPr>
              <a:t>However, the bitter weather conditions had withered his men.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>
                <a:latin typeface="Twinkl" pitchFamily="2" charset="0"/>
                <a:ea typeface="ＭＳ Ｐゴシック" panose="020B0600070205080204" pitchFamily="34" charset="-128"/>
              </a:rPr>
              <a:t>Frostbite had affected some of the men and it was slowing them down.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>
                <a:latin typeface="Twinkl" pitchFamily="2" charset="0"/>
                <a:ea typeface="ＭＳ Ｐゴシック" panose="020B0600070205080204" pitchFamily="34" charset="-128"/>
              </a:rPr>
              <a:t>While on their way back to the base camp, a drastic drop in temperature caused the team to halt.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>
                <a:latin typeface="Twinkl" pitchFamily="2" charset="0"/>
                <a:ea typeface="ＭＳ Ｐゴシック" panose="020B0600070205080204" pitchFamily="34" charset="-128"/>
              </a:rPr>
              <a:t>The last entry in Scott’s diary was made on March 29</a:t>
            </a:r>
            <a:r>
              <a:rPr lang="en-US" altLang="en-US" baseline="30000" dirty="0">
                <a:latin typeface="Twinkl" pitchFamily="2" charset="0"/>
                <a:ea typeface="ＭＳ Ｐゴシック" panose="020B0600070205080204" pitchFamily="34" charset="-128"/>
              </a:rPr>
              <a:t>th</a:t>
            </a:r>
            <a:r>
              <a:rPr lang="en-US" altLang="en-US" dirty="0">
                <a:latin typeface="Twinkl" pitchFamily="2" charset="0"/>
                <a:ea typeface="ＭＳ Ｐゴシック" panose="020B0600070205080204" pitchFamily="34" charset="-128"/>
              </a:rPr>
              <a:t> 1912, presumably the day he died.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en-US" dirty="0">
              <a:latin typeface="Twinkl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891149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latin typeface="Twinkl SemiBold" pitchFamily="2" charset="0"/>
              </a:rPr>
              <a:t>The Endurance</a:t>
            </a:r>
            <a:br>
              <a:rPr lang="en-GB" dirty="0">
                <a:latin typeface="Twinkl SemiBold" pitchFamily="2" charset="0"/>
              </a:rPr>
            </a:br>
            <a:r>
              <a:rPr lang="en-GB" sz="2400" dirty="0">
                <a:latin typeface="Twinkl SemiBold" pitchFamily="2" charset="0"/>
              </a:rPr>
              <a:t>(1914-1916)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50" y="1553588"/>
            <a:ext cx="2216223" cy="3939221"/>
          </a:xfrm>
        </p:spPr>
      </p:pic>
      <p:sp>
        <p:nvSpPr>
          <p:cNvPr id="5" name="TextBox 4"/>
          <p:cNvSpPr txBox="1"/>
          <p:nvPr/>
        </p:nvSpPr>
        <p:spPr>
          <a:xfrm>
            <a:off x="3125037" y="1559730"/>
            <a:ext cx="526331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>
                <a:latin typeface="Twinkl" pitchFamily="2" charset="0"/>
                <a:ea typeface="ＭＳ Ｐゴシック" panose="020B0600070205080204" pitchFamily="34" charset="-128"/>
              </a:rPr>
              <a:t>Ernest Shackleton was born in Kildare in 1847, the eldest of ten children.</a:t>
            </a:r>
          </a:p>
          <a:p>
            <a:endParaRPr lang="en-US" altLang="en-US" dirty="0">
              <a:latin typeface="Twinkl" pitchFamily="2" charset="0"/>
              <a:ea typeface="ＭＳ Ｐゴシック" panose="020B0600070205080204" pitchFamily="34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>
                <a:latin typeface="Twinkl" pitchFamily="2" charset="0"/>
                <a:ea typeface="ＭＳ Ｐゴシック" panose="020B0600070205080204" pitchFamily="34" charset="-128"/>
              </a:rPr>
              <a:t>Shackleton sailed on Discovery in 1901 and led other expeditions before leading his most famous on ‘The Endurance’ in 1914.</a:t>
            </a:r>
          </a:p>
          <a:p>
            <a:endParaRPr lang="en-US" altLang="en-US" dirty="0">
              <a:latin typeface="Twinkl" pitchFamily="2" charset="0"/>
              <a:ea typeface="ＭＳ Ｐゴシック" panose="020B0600070205080204" pitchFamily="34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>
                <a:latin typeface="Twinkl" pitchFamily="2" charset="0"/>
                <a:ea typeface="ＭＳ Ｐゴシック" panose="020B0600070205080204" pitchFamily="34" charset="-128"/>
              </a:rPr>
              <a:t>Tom </a:t>
            </a:r>
            <a:r>
              <a:rPr lang="en-US" altLang="en-US" dirty="0" err="1">
                <a:latin typeface="Twinkl" pitchFamily="2" charset="0"/>
                <a:ea typeface="ＭＳ Ｐゴシック" panose="020B0600070205080204" pitchFamily="34" charset="-128"/>
              </a:rPr>
              <a:t>Crean</a:t>
            </a:r>
            <a:r>
              <a:rPr lang="en-US" altLang="en-US" dirty="0">
                <a:latin typeface="Twinkl" pitchFamily="2" charset="0"/>
                <a:ea typeface="ＭＳ Ｐゴシック" panose="020B0600070205080204" pitchFamily="34" charset="-128"/>
              </a:rPr>
              <a:t> joined him on The Endurance, where their objective was to walk across Antarctica from coast to coast.</a:t>
            </a:r>
          </a:p>
          <a:p>
            <a:endParaRPr lang="en-US" altLang="en-US" dirty="0">
              <a:latin typeface="Twinkl" pitchFamily="2" charset="0"/>
              <a:ea typeface="ＭＳ Ｐゴシック" panose="020B0600070205080204" pitchFamily="34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>
                <a:latin typeface="Twinkl" pitchFamily="2" charset="0"/>
                <a:ea typeface="ＭＳ Ｐゴシック" panose="020B0600070205080204" pitchFamily="34" charset="-128"/>
              </a:rPr>
              <a:t>The expedition was 3000km.</a:t>
            </a:r>
          </a:p>
          <a:p>
            <a:endParaRPr lang="en-US" altLang="en-US" dirty="0">
              <a:latin typeface="Twinkl" pitchFamily="2" charset="0"/>
              <a:ea typeface="ＭＳ Ｐゴシック" panose="020B0600070205080204" pitchFamily="34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>
                <a:latin typeface="Twinkl" pitchFamily="2" charset="0"/>
                <a:ea typeface="ＭＳ Ｐゴシック" panose="020B0600070205080204" pitchFamily="34" charset="-128"/>
              </a:rPr>
              <a:t>Tom played a central role in the plan and it would be his defining moment in polar exploration.</a:t>
            </a:r>
          </a:p>
        </p:txBody>
      </p:sp>
    </p:spTree>
    <p:extLst>
      <p:ext uri="{BB962C8B-B14F-4D97-AF65-F5344CB8AC3E}">
        <p14:creationId xmlns:p14="http://schemas.microsoft.com/office/powerpoint/2010/main" val="38593108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winkl SemiBold" pitchFamily="2" charset="0"/>
              </a:rPr>
              <a:t>Endurance 1915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820" y="1711354"/>
            <a:ext cx="4920829" cy="3713688"/>
          </a:xfr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96744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winkl SemiBold" pitchFamily="2" charset="0"/>
              </a:rPr>
              <a:t>The Endurance is Trapped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30" y="1596495"/>
            <a:ext cx="2969062" cy="4133248"/>
          </a:xfrm>
          <a:ln w="9525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029388" y="1370184"/>
            <a:ext cx="4358962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1700" dirty="0">
                <a:latin typeface="Twinkl" pitchFamily="2" charset="0"/>
                <a:ea typeface="ＭＳ Ｐゴシック" panose="020B0600070205080204" pitchFamily="34" charset="-128"/>
              </a:rPr>
              <a:t>On their way to Antarctica, Endurance got trapped in ice for almost ten months.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1700" dirty="0">
                <a:latin typeface="Twinkl" pitchFamily="2" charset="0"/>
                <a:ea typeface="ＭＳ Ｐゴシック" panose="020B0600070205080204" pitchFamily="34" charset="-128"/>
              </a:rPr>
              <a:t>The ship drifted 1950km while stuck in the ice.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1700" dirty="0">
                <a:latin typeface="Twinkl" pitchFamily="2" charset="0"/>
                <a:ea typeface="ＭＳ Ｐゴシック" panose="020B0600070205080204" pitchFamily="34" charset="-128"/>
              </a:rPr>
              <a:t>Eventually, the pressure of the ice was so strong that the ship was crushed and abandoned on October 27.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1700" dirty="0">
                <a:latin typeface="Twinkl" pitchFamily="2" charset="0"/>
                <a:ea typeface="ＭＳ Ｐゴシック" panose="020B0600070205080204" pitchFamily="34" charset="-128"/>
              </a:rPr>
              <a:t>It was a disaster – the 28 men aboard were left stranded on the ice, floating on the ocean and more than 1600km from any known human settlement.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700" dirty="0">
                <a:latin typeface="Twinkl" pitchFamily="2" charset="0"/>
                <a:ea typeface="ＭＳ Ｐゴシック" panose="020B0600070205080204" pitchFamily="34" charset="-128"/>
              </a:rPr>
              <a:t>Nobody could track their movements, meaning nobody knew where they were and they had no means of communication.</a:t>
            </a:r>
          </a:p>
        </p:txBody>
      </p:sp>
    </p:spTree>
    <p:extLst>
      <p:ext uri="{BB962C8B-B14F-4D97-AF65-F5344CB8AC3E}">
        <p14:creationId xmlns:p14="http://schemas.microsoft.com/office/powerpoint/2010/main" val="22719522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winkl SemiBold" pitchFamily="2" charset="0"/>
              </a:rPr>
              <a:t>Reaching Elephant Island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651" y="1473201"/>
            <a:ext cx="7632700" cy="2449351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>
                <a:latin typeface="Twinkl" pitchFamily="2" charset="0"/>
                <a:ea typeface="ＭＳ Ｐゴシック" panose="020B0600070205080204" pitchFamily="34" charset="-128"/>
              </a:rPr>
              <a:t>For the following 170 days, the crew drifted more than 3600km north.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>
                <a:latin typeface="Twinkl" pitchFamily="2" charset="0"/>
                <a:ea typeface="ＭＳ Ｐゴシック" panose="020B0600070205080204" pitchFamily="34" charset="-128"/>
              </a:rPr>
              <a:t>The ice melted from an initial mile length piece of ice to less than 150 </a:t>
            </a:r>
            <a:r>
              <a:rPr lang="en-US" altLang="en-US" dirty="0" err="1">
                <a:latin typeface="Twinkl" pitchFamily="2" charset="0"/>
                <a:ea typeface="ＭＳ Ｐゴシック" panose="020B0600070205080204" pitchFamily="34" charset="-128"/>
              </a:rPr>
              <a:t>metres</a:t>
            </a:r>
            <a:r>
              <a:rPr lang="en-US" altLang="en-US" dirty="0">
                <a:latin typeface="Twinkl" pitchFamily="2" charset="0"/>
                <a:ea typeface="ＭＳ Ｐゴシック" panose="020B0600070205080204" pitchFamily="34" charset="-128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>
                <a:latin typeface="Twinkl" pitchFamily="2" charset="0"/>
                <a:ea typeface="ＭＳ Ｐゴシック" panose="020B0600070205080204" pitchFamily="34" charset="-128"/>
              </a:rPr>
              <a:t>Food supplies ran short and the dogs were killed to use as food rations.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>
                <a:latin typeface="Twinkl" pitchFamily="2" charset="0"/>
                <a:ea typeface="ＭＳ Ｐゴシック" panose="020B0600070205080204" pitchFamily="34" charset="-128"/>
              </a:rPr>
              <a:t>On April 9</a:t>
            </a:r>
            <a:r>
              <a:rPr lang="en-US" altLang="en-US" baseline="30000" dirty="0">
                <a:latin typeface="Twinkl" pitchFamily="2" charset="0"/>
                <a:ea typeface="ＭＳ Ｐゴシック" panose="020B0600070205080204" pitchFamily="34" charset="-128"/>
              </a:rPr>
              <a:t>th</a:t>
            </a:r>
            <a:r>
              <a:rPr lang="en-US" altLang="en-US" dirty="0">
                <a:latin typeface="Twinkl" pitchFamily="2" charset="0"/>
                <a:ea typeface="ＭＳ Ｐゴシック" panose="020B0600070205080204" pitchFamily="34" charset="-128"/>
              </a:rPr>
              <a:t> 1916, open water was reached and the crew were able to launch lifeboats that they had saved from Endurance.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 err="1">
                <a:latin typeface="Twinkl" pitchFamily="2" charset="0"/>
                <a:ea typeface="ＭＳ Ｐゴシック" panose="020B0600070205080204" pitchFamily="34" charset="-128"/>
              </a:rPr>
              <a:t>Crean</a:t>
            </a:r>
            <a:r>
              <a:rPr lang="en-US" altLang="en-US" dirty="0">
                <a:latin typeface="Twinkl" pitchFamily="2" charset="0"/>
                <a:ea typeface="ＭＳ Ｐゴシック" panose="020B0600070205080204" pitchFamily="34" charset="-128"/>
              </a:rPr>
              <a:t> manned one of these with nine others aboard.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>
                <a:latin typeface="Twinkl" pitchFamily="2" charset="0"/>
                <a:ea typeface="ＭＳ Ｐゴシック" panose="020B0600070205080204" pitchFamily="34" charset="-128"/>
              </a:rPr>
              <a:t>A week later, they reached Elephant Island.</a:t>
            </a:r>
          </a:p>
        </p:txBody>
      </p:sp>
    </p:spTree>
    <p:extLst>
      <p:ext uri="{BB962C8B-B14F-4D97-AF65-F5344CB8AC3E}">
        <p14:creationId xmlns:p14="http://schemas.microsoft.com/office/powerpoint/2010/main" val="40842825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winkl SemiBold" pitchFamily="2" charset="0"/>
              </a:rPr>
              <a:t>What Will I Learn?</a:t>
            </a:r>
          </a:p>
        </p:txBody>
      </p:sp>
      <p:sp>
        <p:nvSpPr>
          <p:cNvPr id="22" name="Content Placeholder 21"/>
          <p:cNvSpPr>
            <a:spLocks noGrp="1"/>
          </p:cNvSpPr>
          <p:nvPr>
            <p:ph idx="1"/>
          </p:nvPr>
        </p:nvSpPr>
        <p:spPr>
          <a:xfrm>
            <a:off x="750885" y="1700280"/>
            <a:ext cx="7632700" cy="2032821"/>
          </a:xfrm>
        </p:spPr>
        <p:txBody>
          <a:bodyPr/>
          <a:lstStyle/>
          <a:p>
            <a:r>
              <a:rPr lang="en-GB" dirty="0">
                <a:latin typeface="Twinkl" pitchFamily="2" charset="0"/>
              </a:rPr>
              <a:t>• Who was Tom </a:t>
            </a:r>
            <a:r>
              <a:rPr lang="en-GB" dirty="0" err="1">
                <a:latin typeface="Twinkl" pitchFamily="2" charset="0"/>
              </a:rPr>
              <a:t>Crean</a:t>
            </a:r>
            <a:r>
              <a:rPr lang="en-GB" dirty="0">
                <a:latin typeface="Twinkl" pitchFamily="2" charset="0"/>
              </a:rPr>
              <a:t>?</a:t>
            </a:r>
          </a:p>
          <a:p>
            <a:r>
              <a:rPr lang="en-GB" dirty="0">
                <a:latin typeface="Twinkl" pitchFamily="2" charset="0"/>
              </a:rPr>
              <a:t>• What was his childhood like?</a:t>
            </a:r>
          </a:p>
          <a:p>
            <a:r>
              <a:rPr lang="en-GB" dirty="0">
                <a:latin typeface="Twinkl" pitchFamily="2" charset="0"/>
              </a:rPr>
              <a:t>• Why was he interested in exploring?</a:t>
            </a:r>
          </a:p>
          <a:p>
            <a:r>
              <a:rPr lang="en-GB" dirty="0">
                <a:latin typeface="Twinkl" pitchFamily="2" charset="0"/>
              </a:rPr>
              <a:t>• Where did he explore?</a:t>
            </a:r>
          </a:p>
          <a:p>
            <a:r>
              <a:rPr lang="en-GB" dirty="0">
                <a:latin typeface="Twinkl" pitchFamily="2" charset="0"/>
              </a:rPr>
              <a:t>• What happened towards the end of his life?</a:t>
            </a:r>
          </a:p>
        </p:txBody>
      </p:sp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winkl SemiBold" pitchFamily="2" charset="0"/>
              </a:rPr>
              <a:t>Despair Hits In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0" t="4523" r="8496" b="5071"/>
          <a:stretch/>
        </p:blipFill>
        <p:spPr>
          <a:xfrm>
            <a:off x="3154261" y="1431256"/>
            <a:ext cx="2835478" cy="2177936"/>
          </a:xfrm>
          <a:ln w="9525">
            <a:solidFill>
              <a:schemeClr val="tx1"/>
            </a:solidFill>
          </a:ln>
        </p:spPr>
      </p:pic>
      <p:sp>
        <p:nvSpPr>
          <p:cNvPr id="6" name="Content Placeholder 21"/>
          <p:cNvSpPr txBox="1">
            <a:spLocks/>
          </p:cNvSpPr>
          <p:nvPr/>
        </p:nvSpPr>
        <p:spPr>
          <a:xfrm>
            <a:off x="755651" y="3770733"/>
            <a:ext cx="7632700" cy="242873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baseline="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>
                <a:latin typeface="Twinkl" pitchFamily="2" charset="0"/>
                <a:ea typeface="ＭＳ Ｐゴシック" panose="020B0600070205080204" pitchFamily="34" charset="-128"/>
              </a:rPr>
              <a:t>The men had been out at sea for almost 500 days.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>
                <a:latin typeface="Twinkl" pitchFamily="2" charset="0"/>
                <a:ea typeface="ＭＳ Ｐゴシック" panose="020B0600070205080204" pitchFamily="34" charset="-128"/>
              </a:rPr>
              <a:t>300 days had been spent on Endurance, 170 days on the ice cap and seven days on the boat.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>
                <a:latin typeface="Twinkl" pitchFamily="2" charset="0"/>
                <a:ea typeface="ＭＳ Ｐゴシック" panose="020B0600070205080204" pitchFamily="34" charset="-128"/>
              </a:rPr>
              <a:t>The men thought that there was no hope – they had no food, no communication ability and were 1600km away from where they were supposed to be.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>
                <a:latin typeface="Twinkl" pitchFamily="2" charset="0"/>
                <a:ea typeface="ＭＳ Ｐゴシック" panose="020B0600070205080204" pitchFamily="34" charset="-128"/>
              </a:rPr>
              <a:t>A makeshift camp was made by turning the boats upside down and covering them with tents.</a:t>
            </a:r>
          </a:p>
        </p:txBody>
      </p:sp>
    </p:spTree>
    <p:extLst>
      <p:ext uri="{BB962C8B-B14F-4D97-AF65-F5344CB8AC3E}">
        <p14:creationId xmlns:p14="http://schemas.microsoft.com/office/powerpoint/2010/main" val="27540805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Twinkl SemiBold" pitchFamily="2" charset="0"/>
                <a:ea typeface="ＭＳ Ｐゴシック" panose="020B0600070205080204" pitchFamily="34" charset="-128"/>
              </a:rPr>
              <a:t>The Rescue</a:t>
            </a:r>
            <a:endParaRPr lang="en-GB" dirty="0">
              <a:latin typeface="Twinkl SemiBold" pitchFamily="2" charset="0"/>
            </a:endParaRPr>
          </a:p>
        </p:txBody>
      </p:sp>
      <p:sp>
        <p:nvSpPr>
          <p:cNvPr id="6" name="Content Placeholder 21"/>
          <p:cNvSpPr txBox="1">
            <a:spLocks/>
          </p:cNvSpPr>
          <p:nvPr/>
        </p:nvSpPr>
        <p:spPr>
          <a:xfrm>
            <a:off x="755651" y="1354704"/>
            <a:ext cx="7632700" cy="3603190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baseline="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>
                <a:latin typeface="Twinkl" pitchFamily="2" charset="0"/>
                <a:ea typeface="ＭＳ Ｐゴシック" panose="020B0600070205080204" pitchFamily="34" charset="-128"/>
              </a:rPr>
              <a:t>On April 24</a:t>
            </a:r>
            <a:r>
              <a:rPr lang="en-US" altLang="en-US" baseline="30000" dirty="0">
                <a:latin typeface="Twinkl" pitchFamily="2" charset="0"/>
                <a:ea typeface="ＭＳ Ｐゴシック" panose="020B0600070205080204" pitchFamily="34" charset="-128"/>
              </a:rPr>
              <a:t>th</a:t>
            </a:r>
            <a:r>
              <a:rPr lang="en-US" altLang="en-US" dirty="0">
                <a:latin typeface="Twinkl" pitchFamily="2" charset="0"/>
                <a:ea typeface="ＭＳ Ｐゴシック" panose="020B0600070205080204" pitchFamily="34" charset="-128"/>
              </a:rPr>
              <a:t> 1916, almost two weeks after reaching Elephant Island, </a:t>
            </a:r>
            <a:r>
              <a:rPr lang="en-US" altLang="en-US" dirty="0" err="1">
                <a:latin typeface="Twinkl" pitchFamily="2" charset="0"/>
                <a:ea typeface="ＭＳ Ｐゴシック" panose="020B0600070205080204" pitchFamily="34" charset="-128"/>
              </a:rPr>
              <a:t>Crean</a:t>
            </a:r>
            <a:r>
              <a:rPr lang="en-US" altLang="en-US" dirty="0">
                <a:latin typeface="Twinkl" pitchFamily="2" charset="0"/>
                <a:ea typeface="ＭＳ Ｐゴシック" panose="020B0600070205080204" pitchFamily="34" charset="-128"/>
              </a:rPr>
              <a:t> and five others took a 7 </a:t>
            </a:r>
            <a:r>
              <a:rPr lang="en-US" altLang="en-US" dirty="0" err="1">
                <a:latin typeface="Twinkl" pitchFamily="2" charset="0"/>
                <a:ea typeface="ＭＳ Ｐゴシック" panose="020B0600070205080204" pitchFamily="34" charset="-128"/>
              </a:rPr>
              <a:t>metre</a:t>
            </a:r>
            <a:r>
              <a:rPr lang="en-US" altLang="en-US" dirty="0">
                <a:latin typeface="Twinkl" pitchFamily="2" charset="0"/>
                <a:ea typeface="ＭＳ Ｐゴシック" panose="020B0600070205080204" pitchFamily="34" charset="-128"/>
              </a:rPr>
              <a:t> long boat to sail back to South Georgia, where the expedition had begun.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>
                <a:latin typeface="Twinkl" pitchFamily="2" charset="0"/>
                <a:ea typeface="ＭＳ Ｐゴシック" panose="020B0600070205080204" pitchFamily="34" charset="-128"/>
              </a:rPr>
              <a:t>The seas were considered some of the roughest in the world and the journey was 1300km long.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>
                <a:latin typeface="Twinkl" pitchFamily="2" charset="0"/>
                <a:ea typeface="ＭＳ Ｐゴシック" panose="020B0600070205080204" pitchFamily="34" charset="-128"/>
              </a:rPr>
              <a:t>By a miracle, the crew survived the trip.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>
                <a:latin typeface="Twinkl" pitchFamily="2" charset="0"/>
                <a:ea typeface="ＭＳ Ｐゴシック" panose="020B0600070205080204" pitchFamily="34" charset="-128"/>
              </a:rPr>
              <a:t>They had been forced by bad weather to land on an uninhabited part of the island and walked for 36 hours to a whaling station.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>
                <a:latin typeface="Twinkl" pitchFamily="2" charset="0"/>
                <a:ea typeface="ＭＳ Ｐゴシック" panose="020B0600070205080204" pitchFamily="34" charset="-128"/>
              </a:rPr>
              <a:t>The men were rescued almost immediately.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>
                <a:latin typeface="Twinkl" pitchFamily="2" charset="0"/>
                <a:ea typeface="ＭＳ Ｐゴシック" panose="020B0600070205080204" pitchFamily="34" charset="-128"/>
              </a:rPr>
              <a:t>However, it took 128 days before a successful attempt was made to reach Elephant Island, where the remaining 22 men were rescued.</a:t>
            </a:r>
          </a:p>
        </p:txBody>
      </p:sp>
    </p:spTree>
    <p:extLst>
      <p:ext uri="{BB962C8B-B14F-4D97-AF65-F5344CB8AC3E}">
        <p14:creationId xmlns:p14="http://schemas.microsoft.com/office/powerpoint/2010/main" val="38488600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winkl SemiBold" pitchFamily="2" charset="0"/>
              </a:rPr>
              <a:t>Back to Ireland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60" y="1316333"/>
            <a:ext cx="1877924" cy="265628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665" y="3868615"/>
            <a:ext cx="1644556" cy="23261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33152" y="1754833"/>
            <a:ext cx="5655198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latin typeface="Twinkl" pitchFamily="2" charset="0"/>
                <a:ea typeface="ＭＳ Ｐゴシック" panose="020B0600070205080204" pitchFamily="34" charset="-128"/>
              </a:rPr>
              <a:t>Tom came back to Ireland and rejoined the Navy.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>
                <a:latin typeface="Twinkl" pitchFamily="2" charset="0"/>
                <a:ea typeface="ＭＳ Ｐゴシック" panose="020B0600070205080204" pitchFamily="34" charset="-128"/>
              </a:rPr>
              <a:t>He married in 1917 and left the Navy a few years later.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>
                <a:latin typeface="Twinkl" pitchFamily="2" charset="0"/>
                <a:ea typeface="ＭＳ Ｐゴシック" panose="020B0600070205080204" pitchFamily="34" charset="-128"/>
              </a:rPr>
              <a:t>He opened the South Pole Inn in </a:t>
            </a:r>
            <a:r>
              <a:rPr lang="en-US" altLang="en-US" dirty="0" err="1">
                <a:latin typeface="Twinkl" pitchFamily="2" charset="0"/>
                <a:ea typeface="ＭＳ Ｐゴシック" panose="020B0600070205080204" pitchFamily="34" charset="-128"/>
              </a:rPr>
              <a:t>Annascaul</a:t>
            </a:r>
            <a:r>
              <a:rPr lang="en-US" altLang="en-US" dirty="0">
                <a:latin typeface="Twinkl" pitchFamily="2" charset="0"/>
                <a:ea typeface="ＭＳ Ｐゴシック" panose="020B0600070205080204" pitchFamily="34" charset="-128"/>
              </a:rPr>
              <a:t>, Co. Kerry.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5650" y="4254575"/>
            <a:ext cx="5797550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latin typeface="Twinkl" pitchFamily="2" charset="0"/>
                <a:ea typeface="ＭＳ Ｐゴシック" panose="020B0600070205080204" pitchFamily="34" charset="-128"/>
              </a:rPr>
              <a:t>He died in 1938 and was buried in a tomb he had built himself which overlooks the Kerry hills.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>
                <a:latin typeface="Twinkl" pitchFamily="2" charset="0"/>
                <a:ea typeface="ＭＳ Ｐゴシック" panose="020B0600070205080204" pitchFamily="34" charset="-128"/>
              </a:rPr>
              <a:t>The South Pole Inn still exists today and features many tributes to one of Ireland’s most famous and celebrated explorers.</a:t>
            </a:r>
          </a:p>
        </p:txBody>
      </p:sp>
    </p:spTree>
    <p:extLst>
      <p:ext uri="{BB962C8B-B14F-4D97-AF65-F5344CB8AC3E}">
        <p14:creationId xmlns:p14="http://schemas.microsoft.com/office/powerpoint/2010/main" val="11175817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winkl SemiBold" pitchFamily="2" charset="0"/>
              </a:rPr>
              <a:t>Tom’s Childhood</a:t>
            </a:r>
          </a:p>
        </p:txBody>
      </p:sp>
      <p:sp>
        <p:nvSpPr>
          <p:cNvPr id="2" name="Rectangle 1"/>
          <p:cNvSpPr/>
          <p:nvPr/>
        </p:nvSpPr>
        <p:spPr>
          <a:xfrm>
            <a:off x="755650" y="1565980"/>
            <a:ext cx="7632700" cy="519722"/>
          </a:xfrm>
          <a:prstGeom prst="rect">
            <a:avLst/>
          </a:prstGeom>
          <a:solidFill>
            <a:srgbClr val="ABE1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  <a:latin typeface="Twinkl" pitchFamily="2" charset="0"/>
              </a:rPr>
              <a:t>Tom was born in 1877 in </a:t>
            </a:r>
            <a:r>
              <a:rPr lang="en-GB" dirty="0" err="1">
                <a:solidFill>
                  <a:schemeClr val="tx1"/>
                </a:solidFill>
                <a:latin typeface="Twinkl" pitchFamily="2" charset="0"/>
              </a:rPr>
              <a:t>Annascaul</a:t>
            </a:r>
            <a:r>
              <a:rPr lang="en-GB" dirty="0">
                <a:solidFill>
                  <a:schemeClr val="tx1"/>
                </a:solidFill>
                <a:latin typeface="Twinkl" pitchFamily="2" charset="0"/>
              </a:rPr>
              <a:t>, Co. Kerry on the Dingle Peninsula.</a:t>
            </a:r>
          </a:p>
        </p:txBody>
      </p:sp>
      <p:sp>
        <p:nvSpPr>
          <p:cNvPr id="6" name="Rectangle 5"/>
          <p:cNvSpPr/>
          <p:nvPr/>
        </p:nvSpPr>
        <p:spPr>
          <a:xfrm>
            <a:off x="755650" y="2350732"/>
            <a:ext cx="7632700" cy="55489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  <a:latin typeface="Twinkl" pitchFamily="2" charset="0"/>
              </a:rPr>
              <a:t>His parents were farmers.</a:t>
            </a:r>
          </a:p>
        </p:txBody>
      </p:sp>
      <p:sp>
        <p:nvSpPr>
          <p:cNvPr id="8" name="Rectangle 7"/>
          <p:cNvSpPr/>
          <p:nvPr/>
        </p:nvSpPr>
        <p:spPr>
          <a:xfrm>
            <a:off x="755650" y="3170652"/>
            <a:ext cx="7632700" cy="55489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  <a:latin typeface="Twinkl" pitchFamily="2" charset="0"/>
              </a:rPr>
              <a:t>He had five brothers and five sisters.</a:t>
            </a:r>
          </a:p>
        </p:txBody>
      </p:sp>
      <p:sp>
        <p:nvSpPr>
          <p:cNvPr id="10" name="Rectangle 9"/>
          <p:cNvSpPr/>
          <p:nvPr/>
        </p:nvSpPr>
        <p:spPr>
          <a:xfrm>
            <a:off x="755651" y="3990572"/>
            <a:ext cx="7632699" cy="7480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  <a:latin typeface="Twinkl" pitchFamily="2" charset="0"/>
              </a:rPr>
              <a:t>He went to </a:t>
            </a:r>
            <a:r>
              <a:rPr lang="en-GB" dirty="0" err="1">
                <a:solidFill>
                  <a:schemeClr val="tx1"/>
                </a:solidFill>
                <a:latin typeface="Twinkl" pitchFamily="2" charset="0"/>
              </a:rPr>
              <a:t>Brackluin</a:t>
            </a:r>
            <a:r>
              <a:rPr lang="en-GB" dirty="0">
                <a:solidFill>
                  <a:schemeClr val="tx1"/>
                </a:solidFill>
                <a:latin typeface="Twinkl" pitchFamily="2" charset="0"/>
              </a:rPr>
              <a:t> School in </a:t>
            </a:r>
            <a:r>
              <a:rPr lang="en-GB" dirty="0" err="1">
                <a:solidFill>
                  <a:schemeClr val="tx1"/>
                </a:solidFill>
                <a:latin typeface="Twinkl" pitchFamily="2" charset="0"/>
              </a:rPr>
              <a:t>Annascaul</a:t>
            </a:r>
            <a:r>
              <a:rPr lang="en-GB" dirty="0">
                <a:solidFill>
                  <a:schemeClr val="tx1"/>
                </a:solidFill>
                <a:latin typeface="Twinkl" pitchFamily="2" charset="0"/>
              </a:rPr>
              <a:t> Village but left school aged 12 to work on a farm.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55651" y="5003695"/>
            <a:ext cx="7632699" cy="519722"/>
          </a:xfrm>
          <a:prstGeom prst="rect">
            <a:avLst/>
          </a:prstGeom>
          <a:solidFill>
            <a:srgbClr val="ABE1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  <a:latin typeface="Twinkl" pitchFamily="2" charset="0"/>
              </a:rPr>
              <a:t>Tom dreamed of becoming a sailor, like many boys his age.</a:t>
            </a:r>
          </a:p>
        </p:txBody>
      </p:sp>
    </p:spTree>
    <p:extLst>
      <p:ext uri="{BB962C8B-B14F-4D97-AF65-F5344CB8AC3E}">
        <p14:creationId xmlns:p14="http://schemas.microsoft.com/office/powerpoint/2010/main" val="18541193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winkl SemiBold" pitchFamily="2" charset="0"/>
              </a:rPr>
              <a:t>Tom Joins the Navy</a:t>
            </a:r>
          </a:p>
        </p:txBody>
      </p:sp>
      <p:sp>
        <p:nvSpPr>
          <p:cNvPr id="2" name="Rectangle 1"/>
          <p:cNvSpPr/>
          <p:nvPr/>
        </p:nvSpPr>
        <p:spPr>
          <a:xfrm>
            <a:off x="755650" y="2479604"/>
            <a:ext cx="3833446" cy="2109130"/>
          </a:xfrm>
          <a:prstGeom prst="rect">
            <a:avLst/>
          </a:prstGeom>
          <a:solidFill>
            <a:srgbClr val="A6DC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  <a:latin typeface="Twinkl" pitchFamily="2" charset="0"/>
              </a:rPr>
              <a:t>In 1893, when Tom was 15, </a:t>
            </a:r>
            <a:br>
              <a:rPr lang="en-GB" dirty="0">
                <a:solidFill>
                  <a:schemeClr val="tx1"/>
                </a:solidFill>
                <a:latin typeface="Twinkl" pitchFamily="2" charset="0"/>
              </a:rPr>
            </a:br>
            <a:r>
              <a:rPr lang="en-GB" dirty="0">
                <a:solidFill>
                  <a:schemeClr val="tx1"/>
                </a:solidFill>
                <a:latin typeface="Twinkl" pitchFamily="2" charset="0"/>
              </a:rPr>
              <a:t>he stole a suit and some money. </a:t>
            </a:r>
            <a:br>
              <a:rPr lang="en-GB" dirty="0">
                <a:solidFill>
                  <a:schemeClr val="tx1"/>
                </a:solidFill>
                <a:latin typeface="Twinkl" pitchFamily="2" charset="0"/>
              </a:rPr>
            </a:br>
            <a:r>
              <a:rPr lang="en-GB" dirty="0">
                <a:solidFill>
                  <a:schemeClr val="tx1"/>
                </a:solidFill>
                <a:latin typeface="Twinkl" pitchFamily="2" charset="0"/>
              </a:rPr>
              <a:t>He ran away from home with a friend and joined the Royal Navy. Tom was too young to join but tricked the Navy into believing he was old enough.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549" y="1608559"/>
            <a:ext cx="2758220" cy="385122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942532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winkl SemiBold" pitchFamily="2" charset="0"/>
              </a:rPr>
              <a:t>Discovery 1901-1904</a:t>
            </a:r>
          </a:p>
        </p:txBody>
      </p:sp>
      <p:sp>
        <p:nvSpPr>
          <p:cNvPr id="22" name="Content Placeholder 21"/>
          <p:cNvSpPr>
            <a:spLocks noGrp="1"/>
          </p:cNvSpPr>
          <p:nvPr>
            <p:ph idx="1"/>
          </p:nvPr>
        </p:nvSpPr>
        <p:spPr>
          <a:xfrm>
            <a:off x="750885" y="4489740"/>
            <a:ext cx="7632700" cy="1723005"/>
          </a:xfrm>
        </p:spPr>
        <p:txBody>
          <a:bodyPr/>
          <a:lstStyle/>
          <a:p>
            <a:r>
              <a:rPr lang="en-US" altLang="en-US" dirty="0">
                <a:latin typeface="Twinkl" pitchFamily="2" charset="0"/>
                <a:ea typeface="ＭＳ Ｐゴシック" panose="020B0600070205080204" pitchFamily="34" charset="-128"/>
              </a:rPr>
              <a:t>• Robert Scott was an explorer who was known as ‘Scott of the Antarctic’.</a:t>
            </a:r>
          </a:p>
          <a:p>
            <a:r>
              <a:rPr lang="en-US" altLang="en-US" dirty="0">
                <a:latin typeface="Twinkl" pitchFamily="2" charset="0"/>
                <a:ea typeface="ＭＳ Ｐゴシック" panose="020B0600070205080204" pitchFamily="34" charset="-128"/>
              </a:rPr>
              <a:t>• Tom’s first journey was with Scott, who was the leader of the expedition.</a:t>
            </a:r>
          </a:p>
          <a:p>
            <a:r>
              <a:rPr lang="en-US" altLang="en-US" dirty="0">
                <a:latin typeface="Twinkl" pitchFamily="2" charset="0"/>
                <a:ea typeface="ＭＳ Ｐゴシック" panose="020B0600070205080204" pitchFamily="34" charset="-128"/>
              </a:rPr>
              <a:t>• They travelled aboard the ship ‘Discovery’, which was powered by coal</a:t>
            </a:r>
            <a:br>
              <a:rPr lang="en-US" altLang="en-US" dirty="0">
                <a:latin typeface="Twinkl" pitchFamily="2" charset="0"/>
                <a:ea typeface="ＭＳ Ｐゴシック" panose="020B0600070205080204" pitchFamily="34" charset="-128"/>
              </a:rPr>
            </a:br>
            <a:r>
              <a:rPr lang="en-US" altLang="en-US" dirty="0">
                <a:latin typeface="Twinkl" pitchFamily="2" charset="0"/>
                <a:ea typeface="ＭＳ Ｐゴシック" panose="020B0600070205080204" pitchFamily="34" charset="-128"/>
              </a:rPr>
              <a:t>  and sail.</a:t>
            </a:r>
          </a:p>
          <a:p>
            <a:r>
              <a:rPr lang="en-US" altLang="en-US" dirty="0">
                <a:latin typeface="Twinkl" pitchFamily="2" charset="0"/>
                <a:ea typeface="ＭＳ Ｐゴシック" panose="020B0600070205080204" pitchFamily="34" charset="-128"/>
              </a:rPr>
              <a:t>• They packed the ship with enough coal and fuel for their journey.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664" y="1473201"/>
            <a:ext cx="1923142" cy="275711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414990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winkl SemiBold" pitchFamily="2" charset="0"/>
              </a:rPr>
              <a:t>Discovery Gets Stuck</a:t>
            </a:r>
          </a:p>
        </p:txBody>
      </p:sp>
      <p:sp>
        <p:nvSpPr>
          <p:cNvPr id="2" name="Rectangle 1"/>
          <p:cNvSpPr/>
          <p:nvPr/>
        </p:nvSpPr>
        <p:spPr>
          <a:xfrm>
            <a:off x="755651" y="3971490"/>
            <a:ext cx="7632700" cy="1894943"/>
          </a:xfrm>
          <a:prstGeom prst="rect">
            <a:avLst/>
          </a:prstGeom>
          <a:solidFill>
            <a:srgbClr val="A6DC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US" dirty="0">
                <a:solidFill>
                  <a:schemeClr val="tx1"/>
                </a:solidFill>
                <a:latin typeface="Twinkl" pitchFamily="2" charset="0"/>
                <a:ea typeface="ＭＳ Ｐゴシック" panose="020B0600070205080204" pitchFamily="34" charset="-128"/>
              </a:rPr>
              <a:t>On the route to </a:t>
            </a:r>
            <a:r>
              <a:rPr lang="en-US" altLang="en-US" dirty="0" err="1">
                <a:solidFill>
                  <a:schemeClr val="tx1"/>
                </a:solidFill>
                <a:latin typeface="Twinkl" pitchFamily="2" charset="0"/>
                <a:ea typeface="ＭＳ Ｐゴシック" panose="020B0600070205080204" pitchFamily="34" charset="-128"/>
              </a:rPr>
              <a:t>Antartica</a:t>
            </a:r>
            <a:r>
              <a:rPr lang="en-US" altLang="en-US" dirty="0">
                <a:solidFill>
                  <a:schemeClr val="tx1"/>
                </a:solidFill>
                <a:latin typeface="Twinkl" pitchFamily="2" charset="0"/>
                <a:ea typeface="ＭＳ Ｐゴシック" panose="020B0600070205080204" pitchFamily="34" charset="-128"/>
              </a:rPr>
              <a:t>, ‘Discovery’ the ship became trapped in the ice and was stuck there for almost two years. The crew of the ship erected a wooden hut on a headland which became known as ‘Hut Point’. </a:t>
            </a:r>
            <a:br>
              <a:rPr lang="en-US" altLang="en-US" dirty="0">
                <a:solidFill>
                  <a:schemeClr val="tx1"/>
                </a:solidFill>
                <a:latin typeface="Twinkl" pitchFamily="2" charset="0"/>
                <a:ea typeface="ＭＳ Ｐゴシック" panose="020B0600070205080204" pitchFamily="34" charset="-128"/>
              </a:rPr>
            </a:br>
            <a:r>
              <a:rPr lang="en-US" altLang="en-US" dirty="0">
                <a:solidFill>
                  <a:schemeClr val="tx1"/>
                </a:solidFill>
                <a:latin typeface="Twinkl" pitchFamily="2" charset="0"/>
                <a:ea typeface="ＭＳ Ｐゴシック" panose="020B0600070205080204" pitchFamily="34" charset="-128"/>
              </a:rPr>
              <a:t>Heavy sledges filled with up to 360kg of food were dragged by men to the hut, which was very difficult.</a:t>
            </a:r>
          </a:p>
          <a:p>
            <a:r>
              <a:rPr lang="en-US" altLang="en-US" dirty="0">
                <a:solidFill>
                  <a:schemeClr val="tx1"/>
                </a:solidFill>
                <a:latin typeface="Twinkl" pitchFamily="2" charset="0"/>
                <a:ea typeface="ＭＳ Ｐゴシック" panose="020B0600070205080204" pitchFamily="34" charset="-128"/>
              </a:rPr>
              <a:t>The trip began in 1901 and they returned in 1904.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0" t="1966" r="10280" b="3507"/>
          <a:stretch/>
        </p:blipFill>
        <p:spPr>
          <a:xfrm>
            <a:off x="3175232" y="1473201"/>
            <a:ext cx="2793535" cy="224825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255603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winkl SemiBold" pitchFamily="2" charset="0"/>
              </a:rPr>
              <a:t>The First Record 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0" y="1640318"/>
            <a:ext cx="2617437" cy="3577363"/>
          </a:xfrm>
          <a:ln w="9525"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3575538" y="1640318"/>
            <a:ext cx="4812812" cy="3577363"/>
          </a:xfrm>
          <a:prstGeom prst="rect">
            <a:avLst/>
          </a:prstGeom>
          <a:solidFill>
            <a:srgbClr val="A6DC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  <a:latin typeface="Twinkl" pitchFamily="2" charset="0"/>
              </a:rPr>
              <a:t>On this expedition, Tom was part of a team of men who set a new record. The group had managed to get just 575 miles away from the South Pole- closer than anyone had managed before.</a:t>
            </a:r>
          </a:p>
          <a:p>
            <a:endParaRPr lang="en-GB" dirty="0">
              <a:solidFill>
                <a:schemeClr val="tx1"/>
              </a:solidFill>
              <a:latin typeface="Twinkl" pitchFamily="2" charset="0"/>
            </a:endParaRPr>
          </a:p>
          <a:p>
            <a:r>
              <a:rPr lang="en-GB" dirty="0">
                <a:solidFill>
                  <a:schemeClr val="tx1"/>
                </a:solidFill>
                <a:latin typeface="Twinkl" pitchFamily="2" charset="0"/>
              </a:rPr>
              <a:t>Tom received a medal for his work on the expedition.</a:t>
            </a:r>
          </a:p>
          <a:p>
            <a:endParaRPr lang="en-GB" dirty="0">
              <a:solidFill>
                <a:schemeClr val="tx1"/>
              </a:solidFill>
              <a:latin typeface="Twinkl" pitchFamily="2" charset="0"/>
            </a:endParaRPr>
          </a:p>
          <a:p>
            <a:r>
              <a:rPr lang="en-GB" dirty="0">
                <a:solidFill>
                  <a:schemeClr val="tx1"/>
                </a:solidFill>
                <a:latin typeface="Twinkl" pitchFamily="2" charset="0"/>
              </a:rPr>
              <a:t>Robert Scott recommended Tom for the medal for his ‘good conduct and meritorious service’ throughout the trip.</a:t>
            </a:r>
          </a:p>
        </p:txBody>
      </p:sp>
    </p:spTree>
    <p:extLst>
      <p:ext uri="{BB962C8B-B14F-4D97-AF65-F5344CB8AC3E}">
        <p14:creationId xmlns:p14="http://schemas.microsoft.com/office/powerpoint/2010/main" val="6676829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winkl SemiBold" pitchFamily="2" charset="0"/>
              </a:rPr>
              <a:t>The Race to the South Pole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35" y="1473201"/>
            <a:ext cx="3468000" cy="2499662"/>
          </a:xfrm>
          <a:ln w="9525">
            <a:solidFill>
              <a:schemeClr val="tx1"/>
            </a:solidFill>
          </a:ln>
        </p:spPr>
      </p:pic>
      <p:sp>
        <p:nvSpPr>
          <p:cNvPr id="5" name="Content Placeholder 21"/>
          <p:cNvSpPr txBox="1">
            <a:spLocks/>
          </p:cNvSpPr>
          <p:nvPr/>
        </p:nvSpPr>
        <p:spPr>
          <a:xfrm>
            <a:off x="755651" y="4234948"/>
            <a:ext cx="7632700" cy="1857877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baseline="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>
                <a:latin typeface="Twinkl" pitchFamily="2" charset="0"/>
                <a:ea typeface="ＭＳ Ｐゴシック" panose="020B0600070205080204" pitchFamily="34" charset="-128"/>
              </a:rPr>
              <a:t>Tom wanted to be the first person to reach the South Pole.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>
                <a:latin typeface="Twinkl" pitchFamily="2" charset="0"/>
                <a:ea typeface="ＭＳ Ｐゴシック" panose="020B0600070205080204" pitchFamily="34" charset="-128"/>
              </a:rPr>
              <a:t>Tom joined Robert Scott on another expedition, which began on 24</a:t>
            </a:r>
            <a:r>
              <a:rPr lang="en-US" altLang="en-US" baseline="30000" dirty="0">
                <a:latin typeface="Twinkl" pitchFamily="2" charset="0"/>
                <a:ea typeface="ＭＳ Ｐゴシック" panose="020B0600070205080204" pitchFamily="34" charset="-128"/>
              </a:rPr>
              <a:t>th</a:t>
            </a:r>
            <a:r>
              <a:rPr lang="en-US" altLang="en-US" dirty="0">
                <a:latin typeface="Twinkl" pitchFamily="2" charset="0"/>
                <a:ea typeface="ＭＳ Ｐゴシック" panose="020B0600070205080204" pitchFamily="34" charset="-128"/>
              </a:rPr>
              <a:t> October 1911.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>
                <a:latin typeface="Twinkl" pitchFamily="2" charset="0"/>
                <a:ea typeface="ＭＳ Ｐゴシック" panose="020B0600070205080204" pitchFamily="34" charset="-128"/>
              </a:rPr>
              <a:t>This was on the ship ‘Terra Nova’.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>
                <a:latin typeface="Twinkl" pitchFamily="2" charset="0"/>
                <a:ea typeface="ＭＳ Ｐゴシック" panose="020B0600070205080204" pitchFamily="34" charset="-128"/>
              </a:rPr>
              <a:t>They expected the trip to last five months and 16 men joined them. </a:t>
            </a:r>
          </a:p>
        </p:txBody>
      </p:sp>
    </p:spTree>
    <p:extLst>
      <p:ext uri="{BB962C8B-B14F-4D97-AF65-F5344CB8AC3E}">
        <p14:creationId xmlns:p14="http://schemas.microsoft.com/office/powerpoint/2010/main" val="42178724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winkl SemiBold" pitchFamily="2" charset="0"/>
              </a:rPr>
              <a:t>…Continued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699" y="1448013"/>
            <a:ext cx="3427072" cy="2450445"/>
          </a:xfrm>
          <a:ln w="9525">
            <a:solidFill>
              <a:schemeClr val="tx1"/>
            </a:solidFill>
          </a:ln>
        </p:spPr>
      </p:pic>
      <p:sp>
        <p:nvSpPr>
          <p:cNvPr id="5" name="Content Placeholder 21"/>
          <p:cNvSpPr txBox="1">
            <a:spLocks/>
          </p:cNvSpPr>
          <p:nvPr/>
        </p:nvSpPr>
        <p:spPr>
          <a:xfrm>
            <a:off x="755651" y="4184764"/>
            <a:ext cx="7632700" cy="1662363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0" tIns="0" rIns="0" bIns="0" rtlCol="0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baseline="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>
                <a:latin typeface="Twinkl" pitchFamily="2" charset="0"/>
                <a:ea typeface="ＭＳ Ｐゴシック" panose="020B0600070205080204" pitchFamily="34" charset="-128"/>
              </a:rPr>
              <a:t>They bought heavy sledges with them to drag across the thick snow and ice.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>
                <a:latin typeface="Twinkl" pitchFamily="2" charset="0"/>
                <a:ea typeface="ＭＳ Ｐゴシック" panose="020B0600070205080204" pitchFamily="34" charset="-128"/>
              </a:rPr>
              <a:t>The terrain was extremely dangerous as the glacier was full of deep cracks called crevasses.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>
                <a:latin typeface="Twinkl" pitchFamily="2" charset="0"/>
                <a:ea typeface="ＭＳ Ｐゴシック" panose="020B0600070205080204" pitchFamily="34" charset="-128"/>
              </a:rPr>
              <a:t>As the team were just 140 miles from the South Pole, Scott thought it best for only 4 of them to continue. Tom was devastated when he wasn’t chosen.</a:t>
            </a:r>
          </a:p>
        </p:txBody>
      </p:sp>
    </p:spTree>
    <p:extLst>
      <p:ext uri="{BB962C8B-B14F-4D97-AF65-F5344CB8AC3E}">
        <p14:creationId xmlns:p14="http://schemas.microsoft.com/office/powerpoint/2010/main" val="16747710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Twinkl Planit">
      <a:majorFont>
        <a:latin typeface="Sassoon Infant Md"/>
        <a:ea typeface=""/>
        <a:cs typeface=""/>
      </a:majorFont>
      <a:minorFont>
        <a:latin typeface="Sassoon Infant Rg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1307</TotalTime>
  <Words>1346</Words>
  <Application>Microsoft Office PowerPoint</Application>
  <PresentationFormat>On-screen Show (4:3)</PresentationFormat>
  <Paragraphs>112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Twinkl</vt:lpstr>
      <vt:lpstr>ＭＳ Ｐゴシック</vt:lpstr>
      <vt:lpstr>Calibri</vt:lpstr>
      <vt:lpstr>Sassoon Infant Rg</vt:lpstr>
      <vt:lpstr>Twinkl SemiBold</vt:lpstr>
      <vt:lpstr>BPreplay</vt:lpstr>
      <vt:lpstr>Arial</vt:lpstr>
      <vt:lpstr>Sassoon Infant Md</vt:lpstr>
      <vt:lpstr>Office Theme</vt:lpstr>
      <vt:lpstr>PowerPoint Presentation</vt:lpstr>
      <vt:lpstr>What Will I Learn?</vt:lpstr>
      <vt:lpstr>Tom’s Childhood</vt:lpstr>
      <vt:lpstr>Tom Joins the Navy</vt:lpstr>
      <vt:lpstr>Discovery 1901-1904</vt:lpstr>
      <vt:lpstr>Discovery Gets Stuck</vt:lpstr>
      <vt:lpstr>The First Record </vt:lpstr>
      <vt:lpstr>The Race to the South Pole</vt:lpstr>
      <vt:lpstr>…Continued</vt:lpstr>
      <vt:lpstr>Roald Amundsen</vt:lpstr>
      <vt:lpstr>PowerPoint Presentation</vt:lpstr>
      <vt:lpstr>Tom’s Journey Back</vt:lpstr>
      <vt:lpstr>…Continued</vt:lpstr>
      <vt:lpstr>Hut Point</vt:lpstr>
      <vt:lpstr>Scott’s fate</vt:lpstr>
      <vt:lpstr>The Endurance (1914-1916)</vt:lpstr>
      <vt:lpstr>Endurance 1915</vt:lpstr>
      <vt:lpstr>The Endurance is Trapped</vt:lpstr>
      <vt:lpstr>Reaching Elephant Island</vt:lpstr>
      <vt:lpstr>Despair Hits In</vt:lpstr>
      <vt:lpstr>The Rescue</vt:lpstr>
      <vt:lpstr>Back to Ireland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Geography</dc:title>
  <dc:creator>Twinkl</dc:creator>
  <cp:lastModifiedBy>Shaunagh Smith</cp:lastModifiedBy>
  <cp:revision>115</cp:revision>
  <dcterms:created xsi:type="dcterms:W3CDTF">2014-10-01T16:09:27Z</dcterms:created>
  <dcterms:modified xsi:type="dcterms:W3CDTF">2020-11-03T08:50:17Z</dcterms:modified>
</cp:coreProperties>
</file>