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8" r:id="rId2"/>
    <p:sldId id="264" r:id="rId3"/>
    <p:sldId id="271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2" r:id="rId13"/>
    <p:sldId id="293" r:id="rId14"/>
    <p:sldId id="291" r:id="rId15"/>
    <p:sldId id="267" r:id="rId16"/>
  </p:sldIdLst>
  <p:sldSz cx="9144000" cy="6858000" type="screen4x3"/>
  <p:notesSz cx="6858000" cy="9144000"/>
  <p:embeddedFontLst>
    <p:embeddedFont>
      <p:font typeface="Sassoon Infant Rg" panose="02000503030000020003" charset="0"/>
      <p:regular r:id="rId19"/>
      <p:bold r:id="rId20"/>
    </p:embeddedFont>
    <p:embeddedFont>
      <p:font typeface="Sassoon Infant Md" panose="02000603050000020003" charset="0"/>
      <p:regular r:id="rId21"/>
    </p:embeddedFont>
    <p:embeddedFont>
      <p:font typeface="BPreplay" panose="0200050300000002000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17" userDrawn="1">
          <p15:clr>
            <a:srgbClr val="A4A3A4"/>
          </p15:clr>
        </p15:guide>
        <p15:guide id="5" orient="horz" pos="3997" userDrawn="1">
          <p15:clr>
            <a:srgbClr val="A4A3A4"/>
          </p15:clr>
        </p15:guide>
        <p15:guide id="6" pos="5443" userDrawn="1">
          <p15:clr>
            <a:srgbClr val="A4A3A4"/>
          </p15:clr>
        </p15:guide>
        <p15:guide id="7" orient="horz" pos="323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59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D051"/>
    <a:srgbClr val="8BCD43"/>
    <a:srgbClr val="7ABC32"/>
    <a:srgbClr val="C43F40"/>
    <a:srgbClr val="FFCC00"/>
    <a:srgbClr val="2A5371"/>
    <a:srgbClr val="80C1EB"/>
    <a:srgbClr val="ACDDFC"/>
    <a:srgbClr val="21A6F9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09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-1134" y="-90"/>
      </p:cViewPr>
      <p:guideLst>
        <p:guide orient="horz" pos="2160"/>
        <p:guide orient="horz" pos="3997"/>
        <p:guide orient="horz" pos="323"/>
        <p:guide orient="horz" pos="459"/>
        <p:guide orient="horz" pos="3838"/>
        <p:guide pos="2880"/>
        <p:guide pos="317"/>
        <p:guide pos="5443"/>
        <p:guide pos="476"/>
        <p:guide pos="52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29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11/06/2016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11/06/2016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199" y="1513946"/>
            <a:ext cx="3295652" cy="4882092"/>
          </a:xfrm>
          <a:prstGeom prst="roundRect">
            <a:avLst>
              <a:gd name="adj" fmla="val 1874"/>
            </a:avLst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3752850" y="4616560"/>
            <a:ext cx="2275417" cy="146674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3752850" y="3066910"/>
            <a:ext cx="2275417" cy="14601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3752850" y="1513945"/>
            <a:ext cx="2275417" cy="146342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6119282" y="4616560"/>
            <a:ext cx="2275417" cy="14667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6119282" y="3066910"/>
            <a:ext cx="2275417" cy="146011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6119282" y="1513945"/>
            <a:ext cx="2275417" cy="146342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887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/>
          <p:cNvSpPr/>
          <p:nvPr userDrawn="1"/>
        </p:nvSpPr>
        <p:spPr bwMode="auto">
          <a:xfrm>
            <a:off x="503239" y="2930434"/>
            <a:ext cx="8137524" cy="341480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8" name="Rounded Rectangle 7"/>
          <p:cNvSpPr/>
          <p:nvPr userDrawn="1"/>
        </p:nvSpPr>
        <p:spPr bwMode="auto">
          <a:xfrm>
            <a:off x="503239" y="512763"/>
            <a:ext cx="8137524" cy="2193019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628650" y="3071286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Success Criteria</a:t>
            </a:r>
            <a:endParaRPr lang="en-US" sz="3600" dirty="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28648" y="734785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Aim</a:t>
            </a:r>
            <a:endParaRPr lang="en-US" sz="3600" dirty="0"/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Statement 1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</a:t>
            </a:r>
            <a:endParaRPr lang="en-GB" dirty="0" smtClean="0"/>
          </a:p>
          <a:p>
            <a:r>
              <a:rPr lang="en-GB" dirty="0" smtClean="0"/>
              <a:t>Statement 2</a:t>
            </a:r>
          </a:p>
          <a:p>
            <a:pPr lvl="1"/>
            <a:r>
              <a:rPr lang="en-GB" dirty="0" smtClean="0"/>
              <a:t>Sub statement</a:t>
            </a:r>
            <a:endParaRPr lang="en-GB" dirty="0"/>
          </a:p>
        </p:txBody>
      </p:sp>
      <p:sp>
        <p:nvSpPr>
          <p:cNvPr id="12" name="Content Placeholder 15"/>
          <p:cNvSpPr txBox="1">
            <a:spLocks/>
          </p:cNvSpPr>
          <p:nvPr userDrawn="1"/>
        </p:nvSpPr>
        <p:spPr>
          <a:xfrm>
            <a:off x="628650" y="3466803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vert="horz" lIns="180000" tIns="252000" rIns="252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Statement 1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</a:t>
            </a:r>
            <a:endParaRPr lang="en-GB" dirty="0" smtClean="0"/>
          </a:p>
          <a:p>
            <a:r>
              <a:rPr lang="en-GB" dirty="0" smtClean="0"/>
              <a:t>Statement 2</a:t>
            </a:r>
          </a:p>
          <a:p>
            <a:pPr lvl="1"/>
            <a:r>
              <a:rPr lang="en-GB" dirty="0" smtClean="0"/>
              <a:t>Sub statement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513945"/>
            <a:ext cx="8220075" cy="4882093"/>
          </a:xfrm>
          <a:prstGeom prst="roundRect">
            <a:avLst>
              <a:gd name="adj" fmla="val 1874"/>
            </a:avLst>
          </a:prstGeom>
        </p:spPr>
        <p:txBody>
          <a:bodyPr tIns="0" bIns="144000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 lIns="252000" tIns="0" bIns="0">
            <a:no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755650" y="1513944"/>
            <a:ext cx="7632700" cy="457888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FFFFFF"/>
              </a:solidFill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4002736" y="1721798"/>
            <a:ext cx="4189074" cy="4163173"/>
            <a:chOff x="4002736" y="1701428"/>
            <a:chExt cx="4189074" cy="4163173"/>
          </a:xfrm>
        </p:grpSpPr>
        <p:sp>
          <p:nvSpPr>
            <p:cNvPr id="9" name="Oval 8"/>
            <p:cNvSpPr/>
            <p:nvPr userDrawn="1"/>
          </p:nvSpPr>
          <p:spPr bwMode="auto">
            <a:xfrm>
              <a:off x="4002736" y="1735515"/>
              <a:ext cx="1998662" cy="1997075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 smtClean="0">
                  <a:solidFill>
                    <a:schemeClr val="tx1"/>
                  </a:solidFill>
                </a:rPr>
                <a:t>Insert text or illustrations here.</a:t>
              </a:r>
            </a:p>
          </p:txBody>
        </p:sp>
        <p:sp>
          <p:nvSpPr>
            <p:cNvPr id="11" name="Oval 10"/>
            <p:cNvSpPr/>
            <p:nvPr userDrawn="1"/>
          </p:nvSpPr>
          <p:spPr bwMode="auto">
            <a:xfrm>
              <a:off x="6193147" y="1701428"/>
              <a:ext cx="1998663" cy="1997075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 smtClean="0">
                  <a:solidFill>
                    <a:schemeClr val="tx1"/>
                  </a:solidFill>
                </a:rPr>
                <a:t>Insert text or illustrations here.</a:t>
              </a:r>
            </a:p>
          </p:txBody>
        </p:sp>
        <p:sp>
          <p:nvSpPr>
            <p:cNvPr id="12" name="Oval 11"/>
            <p:cNvSpPr/>
            <p:nvPr userDrawn="1"/>
          </p:nvSpPr>
          <p:spPr bwMode="auto">
            <a:xfrm>
              <a:off x="6193147" y="3860054"/>
              <a:ext cx="1997075" cy="1998662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 smtClean="0">
                  <a:solidFill>
                    <a:schemeClr val="tx1"/>
                  </a:solidFill>
                </a:rPr>
                <a:t>Insert text or illustrations here.</a:t>
              </a:r>
            </a:p>
          </p:txBody>
        </p:sp>
        <p:sp>
          <p:nvSpPr>
            <p:cNvPr id="13" name="Oval 12"/>
            <p:cNvSpPr/>
            <p:nvPr userDrawn="1"/>
          </p:nvSpPr>
          <p:spPr bwMode="auto">
            <a:xfrm>
              <a:off x="4002736" y="3865939"/>
              <a:ext cx="1998663" cy="1998662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 smtClean="0">
                  <a:solidFill>
                    <a:schemeClr val="tx1"/>
                  </a:solidFill>
                </a:rPr>
                <a:t>Insert text or illustrations here.</a:t>
              </a:r>
            </a:p>
          </p:txBody>
        </p:sp>
      </p:grpSp>
      <p:sp>
        <p:nvSpPr>
          <p:cNvPr id="14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755650" y="1513944"/>
            <a:ext cx="3048958" cy="4578882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Insert text or illustrations here.</a:t>
            </a:r>
          </a:p>
        </p:txBody>
      </p:sp>
    </p:spTree>
    <p:extLst>
      <p:ext uri="{BB962C8B-B14F-4D97-AF65-F5344CB8AC3E}">
        <p14:creationId xmlns:p14="http://schemas.microsoft.com/office/powerpoint/2010/main" val="268757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4660233" y="1513945"/>
            <a:ext cx="3691606" cy="45788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750885" y="1513945"/>
            <a:ext cx="3821115" cy="1086016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750885" y="2678233"/>
            <a:ext cx="3821115" cy="1086016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750885" y="3842521"/>
            <a:ext cx="3821115" cy="1086016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750885" y="5006809"/>
            <a:ext cx="3821115" cy="1086016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184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895600" y="1513944"/>
            <a:ext cx="5492750" cy="287933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755650" y="4481513"/>
            <a:ext cx="7632700" cy="16113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755650" y="1513944"/>
            <a:ext cx="2036763" cy="287933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567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755650" y="1513945"/>
            <a:ext cx="2852738" cy="45788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3683001" y="4614279"/>
            <a:ext cx="4705350" cy="147854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3683001" y="1519198"/>
            <a:ext cx="4705350" cy="147854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3683001" y="3066739"/>
            <a:ext cx="4705350" cy="147854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622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4612104" y="1513946"/>
            <a:ext cx="3776245" cy="281583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755650" y="4418013"/>
            <a:ext cx="7632700" cy="16748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755650" y="1513945"/>
            <a:ext cx="1835150" cy="281583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2683877" y="1513945"/>
            <a:ext cx="1835150" cy="281583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484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198" y="1503759"/>
            <a:ext cx="8220075" cy="946946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503238" y="2481263"/>
            <a:ext cx="8137525" cy="25876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 smtClean="0">
                <a:solidFill>
                  <a:schemeClr val="tx1"/>
                </a:solidFill>
              </a:rPr>
              <a:t>Insert text or illustrations</a:t>
            </a:r>
            <a:r>
              <a:rPr lang="en-GB" baseline="0" dirty="0" smtClean="0">
                <a:solidFill>
                  <a:schemeClr val="tx1"/>
                </a:solidFill>
              </a:rPr>
              <a:t> here.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1962" y="5099446"/>
            <a:ext cx="8220075" cy="946946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40360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18" name="Rounded Rectangle 17"/>
          <p:cNvSpPr/>
          <p:nvPr userDrawn="1"/>
        </p:nvSpPr>
        <p:spPr>
          <a:xfrm>
            <a:off x="760416" y="4340225"/>
            <a:ext cx="246889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Insert text or illustrations here.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3337553" y="4340225"/>
            <a:ext cx="246889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 text or illustrations here.</a:t>
            </a:r>
          </a:p>
        </p:txBody>
      </p:sp>
      <p:sp>
        <p:nvSpPr>
          <p:cNvPr id="20" name="Rounded Rectangle 19"/>
          <p:cNvSpPr/>
          <p:nvPr userDrawn="1"/>
        </p:nvSpPr>
        <p:spPr>
          <a:xfrm>
            <a:off x="5914690" y="4340225"/>
            <a:ext cx="246889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 text or illustrations here.</a:t>
            </a:r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6" name="Rounded Rectangle 5"/>
          <p:cNvSpPr/>
          <p:nvPr userDrawn="1"/>
        </p:nvSpPr>
        <p:spPr>
          <a:xfrm>
            <a:off x="755650" y="2494138"/>
            <a:ext cx="246889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Insert text or illustrations here.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 userDrawn="1"/>
        </p:nvSpPr>
        <p:spPr>
          <a:xfrm>
            <a:off x="3332787" y="2494138"/>
            <a:ext cx="246889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 text or illustrations here.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5909924" y="2494138"/>
            <a:ext cx="246889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 text or illustrations here.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198" y="1500011"/>
            <a:ext cx="8220075" cy="967318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11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1" r:id="rId4"/>
    <p:sldLayoutId id="2147483667" r:id="rId5"/>
    <p:sldLayoutId id="2147483668" r:id="rId6"/>
    <p:sldLayoutId id="2147483669" r:id="rId7"/>
    <p:sldLayoutId id="2147483670" r:id="rId8"/>
    <p:sldLayoutId id="2147483673" r:id="rId9"/>
    <p:sldLayoutId id="2147483674" r:id="rId10"/>
    <p:sldLayoutId id="2147483663" r:id="rId11"/>
    <p:sldLayoutId id="2147483666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1C1C1C"/>
          </a:solidFill>
          <a:latin typeface="Sassoon Infant Md" panose="02000603050000020003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313" y="6335314"/>
            <a:ext cx="588962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09010" y="431800"/>
            <a:ext cx="59259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altLang="en-US" sz="7200" dirty="0">
                <a:solidFill>
                  <a:srgbClr val="2A5371"/>
                </a:solidFill>
                <a:latin typeface="+mj-lt"/>
              </a:rPr>
              <a:t>Rio de Janeiro</a:t>
            </a:r>
            <a:endParaRPr lang="en-GB" sz="7200" dirty="0">
              <a:solidFill>
                <a:srgbClr val="2A537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Theatro Municipal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671481" y="6594508"/>
            <a:ext cx="380104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00" dirty="0">
                <a:solidFill>
                  <a:schemeClr val="bg1">
                    <a:lumMod val="85000"/>
                  </a:schemeClr>
                </a:solidFill>
                <a:latin typeface="BPreplay" panose="02000503000000020004" pitchFamily="50" charset="0"/>
              </a:rPr>
              <a:t>Photo courtesy of </a:t>
            </a:r>
            <a:r>
              <a:rPr lang="en-GB" sz="600" dirty="0" err="1">
                <a:solidFill>
                  <a:schemeClr val="bg1">
                    <a:lumMod val="85000"/>
                  </a:schemeClr>
                </a:solidFill>
                <a:latin typeface="BPreplay" panose="02000503000000020004" pitchFamily="50" charset="0"/>
              </a:rPr>
              <a:t>giancornachin</a:t>
            </a:r>
            <a:r>
              <a:rPr lang="en-GB" sz="600" dirty="0">
                <a:solidFill>
                  <a:schemeClr val="bg1">
                    <a:lumMod val="85000"/>
                  </a:schemeClr>
                </a:solidFill>
                <a:latin typeface="BPreplay" panose="02000503000000020004" pitchFamily="50" charset="0"/>
              </a:rPr>
              <a:t> (@flickr.com) - granted under creative commons licence - attribution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11987" y="3048519"/>
            <a:ext cx="3855248" cy="1971692"/>
          </a:xfrm>
          <a:prstGeom prst="roundRect">
            <a:avLst>
              <a:gd name="adj" fmla="val 1874"/>
            </a:avLst>
          </a:prstGeom>
          <a:solidFill>
            <a:schemeClr val="accent4">
              <a:lumMod val="60000"/>
              <a:lumOff val="40000"/>
            </a:schemeClr>
          </a:solidFill>
          <a:ln w="25400">
            <a:noFill/>
          </a:ln>
        </p:spPr>
        <p:txBody>
          <a:bodyPr vert="horz" wrap="square" lIns="72000" tIns="144000" rIns="144000" bIns="14400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just"/>
            <a:r>
              <a:rPr lang="en-GB" dirty="0"/>
              <a:t>The </a:t>
            </a:r>
            <a:r>
              <a:rPr lang="en-GB" dirty="0" err="1"/>
              <a:t>Theatro</a:t>
            </a:r>
            <a:r>
              <a:rPr lang="en-GB" dirty="0"/>
              <a:t> Municipal can </a:t>
            </a:r>
            <a:r>
              <a:rPr lang="en-GB" dirty="0" smtClean="0"/>
              <a:t>be found </a:t>
            </a:r>
            <a:r>
              <a:rPr lang="en-GB" dirty="0"/>
              <a:t>in the city </a:t>
            </a:r>
            <a:r>
              <a:rPr lang="en-GB" dirty="0" err="1"/>
              <a:t>center</a:t>
            </a:r>
            <a:r>
              <a:rPr lang="en-GB" dirty="0"/>
              <a:t> of Rio de Janeiro. It was built in the beginning of the twentieth century and is thought to be one of the most beautiful and important theatres in the country.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" t="4824" r="-110" b="11806"/>
          <a:stretch/>
        </p:blipFill>
        <p:spPr>
          <a:xfrm>
            <a:off x="724294" y="1371600"/>
            <a:ext cx="7695413" cy="4842933"/>
          </a:xfrm>
          <a:prstGeom prst="roundRect">
            <a:avLst>
              <a:gd name="adj" fmla="val 1477"/>
            </a:avLst>
          </a:prstGeom>
        </p:spPr>
      </p:pic>
    </p:spTree>
    <p:extLst>
      <p:ext uri="{BB962C8B-B14F-4D97-AF65-F5344CB8AC3E}">
        <p14:creationId xmlns:p14="http://schemas.microsoft.com/office/powerpoint/2010/main" val="295436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Food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02595" y="1449890"/>
            <a:ext cx="7729280" cy="4017483"/>
          </a:xfrm>
          <a:prstGeom prst="roundRect">
            <a:avLst>
              <a:gd name="adj" fmla="val 1874"/>
            </a:avLst>
          </a:prstGeom>
          <a:solidFill>
            <a:srgbClr val="E9D051"/>
          </a:solidFill>
          <a:ln w="25400">
            <a:noFill/>
          </a:ln>
        </p:spPr>
        <p:txBody>
          <a:bodyPr vert="horz" wrap="square" lIns="72000" tIns="144000" rIns="144000" bIns="14400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1475" indent="-193675" algn="just">
              <a:buFont typeface="Arial" panose="020B0604020202020204" pitchFamily="34" charset="0"/>
              <a:buChar char="•"/>
            </a:pPr>
            <a:r>
              <a:rPr lang="en-GB" b="1" dirty="0" err="1" smtClean="0"/>
              <a:t>Feijoada</a:t>
            </a:r>
            <a:r>
              <a:rPr lang="en-GB" dirty="0" smtClean="0"/>
              <a:t> </a:t>
            </a:r>
            <a:r>
              <a:rPr lang="en-GB" dirty="0"/>
              <a:t>is a traditional dish made with meat and black beans. It is usually served in Rio on </a:t>
            </a:r>
            <a:r>
              <a:rPr lang="en-GB" dirty="0" smtClean="0"/>
              <a:t>Wednesdays </a:t>
            </a:r>
            <a:r>
              <a:rPr lang="en-GB" dirty="0"/>
              <a:t>and Saturdays.</a:t>
            </a:r>
          </a:p>
          <a:p>
            <a:pPr marL="371475" indent="-193675" algn="just">
              <a:buFont typeface="Arial" panose="020B0604020202020204" pitchFamily="34" charset="0"/>
              <a:buChar char="•"/>
            </a:pPr>
            <a:r>
              <a:rPr lang="en-GB" dirty="0"/>
              <a:t>A local favourite is </a:t>
            </a:r>
            <a:r>
              <a:rPr lang="en-GB" b="1" dirty="0" err="1"/>
              <a:t>feijao</a:t>
            </a:r>
            <a:r>
              <a:rPr lang="en-GB" dirty="0"/>
              <a:t> </a:t>
            </a:r>
            <a:r>
              <a:rPr lang="en-GB" b="1" dirty="0"/>
              <a:t>com</a:t>
            </a:r>
            <a:r>
              <a:rPr lang="en-GB" dirty="0"/>
              <a:t> </a:t>
            </a:r>
            <a:r>
              <a:rPr lang="en-GB" b="1" dirty="0" err="1"/>
              <a:t>arroz</a:t>
            </a:r>
            <a:r>
              <a:rPr lang="en-GB" dirty="0"/>
              <a:t> or beans and rice.</a:t>
            </a:r>
          </a:p>
          <a:p>
            <a:pPr marL="371475" indent="-193675" algn="just">
              <a:buFont typeface="Arial" panose="020B0604020202020204" pitchFamily="34" charset="0"/>
              <a:buChar char="•"/>
            </a:pPr>
            <a:r>
              <a:rPr lang="en-GB" b="1" dirty="0"/>
              <a:t>Tutu a </a:t>
            </a:r>
            <a:r>
              <a:rPr lang="en-GB" b="1" dirty="0" err="1"/>
              <a:t>Mineira</a:t>
            </a:r>
            <a:r>
              <a:rPr lang="en-GB" dirty="0"/>
              <a:t> is made with flour and bean paste and is served in all traditional Brazilian restaurants. </a:t>
            </a:r>
          </a:p>
          <a:p>
            <a:pPr marL="371475" indent="-193675" algn="just">
              <a:buFont typeface="Arial" panose="020B0604020202020204" pitchFamily="34" charset="0"/>
              <a:buChar char="•"/>
            </a:pPr>
            <a:r>
              <a:rPr lang="en-GB" b="1" dirty="0"/>
              <a:t>Polenta</a:t>
            </a:r>
            <a:r>
              <a:rPr lang="en-GB" dirty="0"/>
              <a:t>, </a:t>
            </a:r>
            <a:r>
              <a:rPr lang="en-GB" b="1" dirty="0" err="1"/>
              <a:t>couve</a:t>
            </a:r>
            <a:r>
              <a:rPr lang="en-GB" dirty="0"/>
              <a:t> and </a:t>
            </a:r>
            <a:r>
              <a:rPr lang="en-GB" b="1" dirty="0" err="1"/>
              <a:t>bisteca</a:t>
            </a:r>
            <a:r>
              <a:rPr lang="en-GB" dirty="0"/>
              <a:t> can all be found on the menu of local restaurants.</a:t>
            </a:r>
          </a:p>
          <a:p>
            <a:pPr marL="371475" indent="-193675" algn="just">
              <a:buFont typeface="Arial" panose="020B0604020202020204" pitchFamily="34" charset="0"/>
              <a:buChar char="•"/>
            </a:pPr>
            <a:r>
              <a:rPr lang="en-GB" b="1" dirty="0" err="1"/>
              <a:t>Salgadinhos</a:t>
            </a:r>
            <a:r>
              <a:rPr lang="en-GB" dirty="0"/>
              <a:t> usually consist of cheese bread, chicken croquettes, meat cakes, </a:t>
            </a:r>
            <a:r>
              <a:rPr lang="en-GB" dirty="0" err="1"/>
              <a:t>pasteis</a:t>
            </a:r>
            <a:r>
              <a:rPr lang="en-GB" dirty="0"/>
              <a:t> and empanadas. </a:t>
            </a:r>
          </a:p>
          <a:p>
            <a:pPr marL="371475" indent="-193675" algn="just">
              <a:buFont typeface="Arial" panose="020B0604020202020204" pitchFamily="34" charset="0"/>
              <a:buChar char="•"/>
            </a:pPr>
            <a:r>
              <a:rPr lang="en-GB" dirty="0"/>
              <a:t>Sweets include </a:t>
            </a:r>
            <a:r>
              <a:rPr lang="en-GB" b="1" dirty="0" err="1"/>
              <a:t>cuscuz</a:t>
            </a:r>
            <a:r>
              <a:rPr lang="en-GB" dirty="0"/>
              <a:t> </a:t>
            </a:r>
            <a:r>
              <a:rPr lang="en-GB" b="1" dirty="0" err="1"/>
              <a:t>branco</a:t>
            </a:r>
            <a:r>
              <a:rPr lang="en-GB" dirty="0"/>
              <a:t>, tapioca with sugar and coconut milk and </a:t>
            </a:r>
            <a:r>
              <a:rPr lang="en-GB" dirty="0" err="1"/>
              <a:t>pao</a:t>
            </a:r>
            <a:r>
              <a:rPr lang="en-GB" dirty="0"/>
              <a:t> de </a:t>
            </a:r>
            <a:r>
              <a:rPr lang="en-GB" dirty="0" err="1"/>
              <a:t>mel</a:t>
            </a:r>
            <a:r>
              <a:rPr lang="en-GB" dirty="0"/>
              <a:t> a honey cake covered in chocolate.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436"/>
          <a:stretch/>
        </p:blipFill>
        <p:spPr>
          <a:xfrm>
            <a:off x="6599871" y="5090317"/>
            <a:ext cx="2043533" cy="176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100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5" b="8316"/>
          <a:stretch/>
        </p:blipFill>
        <p:spPr>
          <a:xfrm>
            <a:off x="711986" y="1346199"/>
            <a:ext cx="7707721" cy="4885267"/>
          </a:xfrm>
          <a:prstGeom prst="roundRect">
            <a:avLst>
              <a:gd name="adj" fmla="val 996"/>
            </a:avLst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Feijoada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671481" y="6594508"/>
            <a:ext cx="380104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00" dirty="0">
                <a:solidFill>
                  <a:schemeClr val="bg1">
                    <a:lumMod val="85000"/>
                  </a:schemeClr>
                </a:solidFill>
                <a:latin typeface="BPreplay" panose="02000503000000020004" pitchFamily="50" charset="0"/>
              </a:rPr>
              <a:t>Photo courtesy of </a:t>
            </a:r>
            <a:r>
              <a:rPr lang="en-GB" sz="600" dirty="0" smtClean="0">
                <a:solidFill>
                  <a:schemeClr val="bg1">
                    <a:lumMod val="85000"/>
                  </a:schemeClr>
                </a:solidFill>
                <a:latin typeface="BPreplay" panose="02000503000000020004" pitchFamily="50" charset="0"/>
              </a:rPr>
              <a:t>carlaarena (@</a:t>
            </a:r>
            <a:r>
              <a:rPr lang="en-GB" sz="600" dirty="0">
                <a:solidFill>
                  <a:schemeClr val="bg1">
                    <a:lumMod val="85000"/>
                  </a:schemeClr>
                </a:solidFill>
                <a:latin typeface="BPreplay" panose="02000503000000020004" pitchFamily="50" charset="0"/>
              </a:rPr>
              <a:t>flickr.com) - granted under creative commons licence - attribution</a:t>
            </a:r>
          </a:p>
        </p:txBody>
      </p:sp>
    </p:spTree>
    <p:extLst>
      <p:ext uri="{BB962C8B-B14F-4D97-AF65-F5344CB8AC3E}">
        <p14:creationId xmlns:p14="http://schemas.microsoft.com/office/powerpoint/2010/main" val="394480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Tutu a </a:t>
            </a:r>
            <a:r>
              <a:rPr lang="pt-BR" dirty="0" smtClean="0"/>
              <a:t>Mineira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643429" y="6594508"/>
            <a:ext cx="385714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00" dirty="0">
                <a:solidFill>
                  <a:schemeClr val="bg1">
                    <a:lumMod val="85000"/>
                  </a:schemeClr>
                </a:solidFill>
                <a:latin typeface="BPreplay" panose="02000503000000020004" pitchFamily="50" charset="0"/>
              </a:rPr>
              <a:t>Photo courtesy of </a:t>
            </a:r>
            <a:r>
              <a:rPr lang="en-GB" sz="600" dirty="0" err="1" smtClean="0">
                <a:solidFill>
                  <a:schemeClr val="bg1">
                    <a:lumMod val="85000"/>
                  </a:schemeClr>
                </a:solidFill>
                <a:latin typeface="BPreplay" panose="02000503000000020004" pitchFamily="50" charset="0"/>
              </a:rPr>
              <a:t>emerson.pardo</a:t>
            </a:r>
            <a:r>
              <a:rPr lang="en-GB" sz="600" dirty="0" smtClean="0">
                <a:solidFill>
                  <a:schemeClr val="bg1">
                    <a:lumMod val="85000"/>
                  </a:schemeClr>
                </a:solidFill>
                <a:latin typeface="BPreplay" panose="02000503000000020004" pitchFamily="50" charset="0"/>
              </a:rPr>
              <a:t> (@</a:t>
            </a:r>
            <a:r>
              <a:rPr lang="en-GB" sz="600" dirty="0">
                <a:solidFill>
                  <a:schemeClr val="bg1">
                    <a:lumMod val="85000"/>
                  </a:schemeClr>
                </a:solidFill>
                <a:latin typeface="BPreplay" panose="02000503000000020004" pitchFamily="50" charset="0"/>
              </a:rPr>
              <a:t>flickr.com) - granted under creative commons licence - attribution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4"/>
          <a:stretch/>
        </p:blipFill>
        <p:spPr>
          <a:xfrm>
            <a:off x="692151" y="1682191"/>
            <a:ext cx="7759699" cy="4481539"/>
          </a:xfrm>
          <a:prstGeom prst="roundRect">
            <a:avLst>
              <a:gd name="adj" fmla="val 1482"/>
            </a:avLst>
          </a:prstGeom>
        </p:spPr>
      </p:pic>
    </p:spTree>
    <p:extLst>
      <p:ext uri="{BB962C8B-B14F-4D97-AF65-F5344CB8AC3E}">
        <p14:creationId xmlns:p14="http://schemas.microsoft.com/office/powerpoint/2010/main" val="414098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Carnival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70328" y="1283358"/>
            <a:ext cx="7593813" cy="1692014"/>
          </a:xfrm>
          <a:prstGeom prst="roundRect">
            <a:avLst>
              <a:gd name="adj" fmla="val 1874"/>
            </a:avLst>
          </a:prstGeom>
          <a:solidFill>
            <a:srgbClr val="E9D051"/>
          </a:solidFill>
          <a:ln w="25400">
            <a:noFill/>
          </a:ln>
        </p:spPr>
        <p:txBody>
          <a:bodyPr vert="horz" wrap="square" lIns="72000" tIns="144000" rIns="144000" bIns="14400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just"/>
            <a:r>
              <a:rPr lang="en-GB" dirty="0"/>
              <a:t>Rio de Janeiro is famous for its carnival. </a:t>
            </a:r>
            <a:r>
              <a:rPr lang="en-GB" dirty="0" smtClean="0"/>
              <a:t>Even </a:t>
            </a:r>
            <a:r>
              <a:rPr lang="en-GB" dirty="0"/>
              <a:t>though carnivals are celebrated all around the country, Rio is known as the capital of carnival. The carnival lasts for three days</a:t>
            </a:r>
            <a:r>
              <a:rPr lang="en-GB" dirty="0" smtClean="0"/>
              <a:t>. During </a:t>
            </a:r>
            <a:r>
              <a:rPr lang="en-GB" dirty="0"/>
              <a:t>that time, Rio is filled with dancing, music, singing and lots of street parades showcasing colourful costumed dancers performing the samba</a:t>
            </a:r>
            <a:r>
              <a:rPr lang="en-GB" dirty="0" smtClean="0"/>
              <a:t>.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142" y="2659860"/>
            <a:ext cx="2287045" cy="34870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899" y="2903191"/>
            <a:ext cx="1039530" cy="31942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621" y="3389924"/>
            <a:ext cx="2398757" cy="27075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34" y="2903191"/>
            <a:ext cx="1417277" cy="324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99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845" y="736327"/>
            <a:ext cx="588962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Rio de Janeiro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418" y="1998133"/>
            <a:ext cx="3704363" cy="3674532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164665" y="4402667"/>
            <a:ext cx="347134" cy="347134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5071532" y="4790545"/>
            <a:ext cx="171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Rio de Janeiro</a:t>
            </a:r>
            <a:endParaRPr lang="en-GB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997688" y="3135136"/>
            <a:ext cx="11390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Brazil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5725" algn="just"/>
            <a:r>
              <a:rPr lang="en-GB" dirty="0"/>
              <a:t>Rio de Janeiro is the second largest city in the country called Brazil. Brazil can be found in the continent of South America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Where is Rio de </a:t>
            </a:r>
            <a:r>
              <a:rPr lang="pt-BR" dirty="0" smtClean="0"/>
              <a:t>Janeiro?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2" b="8896"/>
          <a:stretch/>
        </p:blipFill>
        <p:spPr>
          <a:xfrm>
            <a:off x="1271141" y="2328331"/>
            <a:ext cx="6592188" cy="3674535"/>
          </a:xfrm>
          <a:prstGeom prst="roundRect">
            <a:avLst>
              <a:gd name="adj" fmla="val 1052"/>
            </a:avLst>
          </a:prstGeom>
        </p:spPr>
      </p:pic>
      <p:sp>
        <p:nvSpPr>
          <p:cNvPr id="11" name="TextBox 10"/>
          <p:cNvSpPr txBox="1"/>
          <p:nvPr/>
        </p:nvSpPr>
        <p:spPr>
          <a:xfrm>
            <a:off x="702733" y="2287587"/>
            <a:ext cx="1803400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North America</a:t>
            </a:r>
            <a:endParaRPr lang="en-GB" b="1" dirty="0"/>
          </a:p>
        </p:txBody>
      </p:sp>
      <p:cxnSp>
        <p:nvCxnSpPr>
          <p:cNvPr id="13" name="Straight Arrow Connector 12"/>
          <p:cNvCxnSpPr>
            <a:stCxn id="11" idx="2"/>
          </p:cNvCxnSpPr>
          <p:nvPr/>
        </p:nvCxnSpPr>
        <p:spPr>
          <a:xfrm>
            <a:off x="1604433" y="2656919"/>
            <a:ext cx="752717" cy="899081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64384" y="4986599"/>
            <a:ext cx="1803400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South America</a:t>
            </a:r>
            <a:endParaRPr lang="en-GB" b="1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767784" y="5144530"/>
            <a:ext cx="415683" cy="8787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283317" y="5469199"/>
            <a:ext cx="1016816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Africa</a:t>
            </a:r>
            <a:endParaRPr lang="en-GB" b="1" dirty="0"/>
          </a:p>
        </p:txBody>
      </p:sp>
      <p:cxnSp>
        <p:nvCxnSpPr>
          <p:cNvPr id="19" name="Straight Arrow Connector 18"/>
          <p:cNvCxnSpPr>
            <a:stCxn id="18" idx="0"/>
          </p:cNvCxnSpPr>
          <p:nvPr/>
        </p:nvCxnSpPr>
        <p:spPr>
          <a:xfrm flipV="1">
            <a:off x="4791725" y="4480205"/>
            <a:ext cx="0" cy="988994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552384" y="2287587"/>
            <a:ext cx="855949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Asia</a:t>
            </a:r>
            <a:endParaRPr lang="en-GB" b="1" dirty="0"/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6011333" y="2656919"/>
            <a:ext cx="1024059" cy="89908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156103" y="3842432"/>
            <a:ext cx="1292595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Australia/Oceania</a:t>
            </a:r>
            <a:endParaRPr lang="en-GB" b="1" dirty="0"/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6815667" y="4488672"/>
            <a:ext cx="736080" cy="646127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1112387" y="4199753"/>
            <a:ext cx="2225111" cy="587719"/>
            <a:chOff x="1112387" y="4199753"/>
            <a:chExt cx="2225111" cy="587719"/>
          </a:xfrm>
        </p:grpSpPr>
        <p:sp>
          <p:nvSpPr>
            <p:cNvPr id="28" name="TextBox 27"/>
            <p:cNvSpPr txBox="1"/>
            <p:nvPr/>
          </p:nvSpPr>
          <p:spPr>
            <a:xfrm>
              <a:off x="1112387" y="4199753"/>
              <a:ext cx="984091" cy="36933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C43F4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>
                  <a:solidFill>
                    <a:srgbClr val="C43F40"/>
                  </a:solidFill>
                </a:rPr>
                <a:t>Brazil</a:t>
              </a:r>
              <a:endParaRPr lang="en-GB" b="1" dirty="0">
                <a:solidFill>
                  <a:srgbClr val="C43F40"/>
                </a:solidFill>
              </a:endParaRP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2096478" y="4374084"/>
              <a:ext cx="1241020" cy="413388"/>
            </a:xfrm>
            <a:prstGeom prst="straightConnector1">
              <a:avLst/>
            </a:prstGeom>
            <a:ln w="28575">
              <a:solidFill>
                <a:srgbClr val="C43F4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3256893" y="3954077"/>
            <a:ext cx="1738441" cy="1073266"/>
            <a:chOff x="3256893" y="3954077"/>
            <a:chExt cx="1738441" cy="1073266"/>
          </a:xfrm>
        </p:grpSpPr>
        <p:sp>
          <p:nvSpPr>
            <p:cNvPr id="31" name="TextBox 30"/>
            <p:cNvSpPr txBox="1"/>
            <p:nvPr/>
          </p:nvSpPr>
          <p:spPr>
            <a:xfrm>
              <a:off x="3256893" y="3954077"/>
              <a:ext cx="1738441" cy="36933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C43F4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>
                  <a:solidFill>
                    <a:srgbClr val="C43F40"/>
                  </a:solidFill>
                </a:rPr>
                <a:t>Rio de Janeiro</a:t>
              </a:r>
              <a:endParaRPr lang="en-GB" b="1" dirty="0">
                <a:solidFill>
                  <a:srgbClr val="C43F40"/>
                </a:solidFill>
              </a:endParaRPr>
            </a:p>
          </p:txBody>
        </p:sp>
        <p:cxnSp>
          <p:nvCxnSpPr>
            <p:cNvPr id="32" name="Straight Arrow Connector 31"/>
            <p:cNvCxnSpPr/>
            <p:nvPr/>
          </p:nvCxnSpPr>
          <p:spPr>
            <a:xfrm flipH="1">
              <a:off x="3581728" y="4323409"/>
              <a:ext cx="140539" cy="703934"/>
            </a:xfrm>
            <a:prstGeom prst="straightConnector1">
              <a:avLst/>
            </a:prstGeom>
            <a:ln w="28575">
              <a:solidFill>
                <a:srgbClr val="C43F4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3934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History</a:t>
            </a: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49019" y="1464734"/>
            <a:ext cx="7836432" cy="787400"/>
          </a:xfrm>
          <a:prstGeom prst="roundRect">
            <a:avLst>
              <a:gd name="adj" fmla="val 1874"/>
            </a:avLst>
          </a:prstGeom>
          <a:solidFill>
            <a:srgbClr val="E9D051"/>
          </a:solidFill>
          <a:ln w="25400">
            <a:noFill/>
          </a:ln>
        </p:spPr>
        <p:txBody>
          <a:bodyPr vert="horz" lIns="72000" tIns="144000" rIns="144000" bIns="14400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ctr"/>
            <a:r>
              <a:rPr lang="en-GB" dirty="0"/>
              <a:t>Rio de Janeiro was first discovered by the Portuguese on 22nd April 1500.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19" y="2362201"/>
            <a:ext cx="4405581" cy="29722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819" y="3310467"/>
            <a:ext cx="4394917" cy="285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44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2931847"/>
            <a:ext cx="8220075" cy="994306"/>
          </a:xfrm>
        </p:spPr>
        <p:txBody>
          <a:bodyPr/>
          <a:lstStyle/>
          <a:p>
            <a:r>
              <a:rPr lang="pt-BR" dirty="0" smtClean="0"/>
              <a:t>Landmarks </a:t>
            </a:r>
            <a:r>
              <a:rPr lang="pt-BR" dirty="0"/>
              <a:t>of Rio de Janeiro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112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478894"/>
            <a:ext cx="8220075" cy="1502305"/>
          </a:xfrm>
        </p:spPr>
        <p:txBody>
          <a:bodyPr/>
          <a:lstStyle/>
          <a:p>
            <a:pPr algn="ctr"/>
            <a:r>
              <a:rPr lang="en-GB" dirty="0"/>
              <a:t>Christ the Redeemer </a:t>
            </a:r>
            <a:r>
              <a:rPr lang="en-GB" dirty="0" smtClean="0"/>
              <a:t>Statue in </a:t>
            </a:r>
            <a:r>
              <a:rPr lang="en-GB" dirty="0" err="1" smtClean="0"/>
              <a:t>Tijuca</a:t>
            </a:r>
            <a:r>
              <a:rPr lang="en-GB" dirty="0" smtClean="0"/>
              <a:t> Forest</a:t>
            </a: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96152" y="2819642"/>
            <a:ext cx="3279515" cy="2531048"/>
          </a:xfrm>
          <a:prstGeom prst="roundRect">
            <a:avLst>
              <a:gd name="adj" fmla="val 1874"/>
            </a:avLst>
          </a:prstGeom>
          <a:solidFill>
            <a:srgbClr val="E9D051"/>
          </a:solidFill>
          <a:ln w="25400">
            <a:noFill/>
          </a:ln>
        </p:spPr>
        <p:txBody>
          <a:bodyPr vert="horz" lIns="72000" tIns="144000" rIns="144000" bIns="14400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just"/>
            <a:r>
              <a:rPr lang="en-GB" dirty="0"/>
              <a:t>The statue of Christ the Redeemer is a religious statue which can be found on the top of </a:t>
            </a:r>
            <a:r>
              <a:rPr lang="en-GB" dirty="0" err="1"/>
              <a:t>Corcovodo</a:t>
            </a:r>
            <a:r>
              <a:rPr lang="en-GB" dirty="0"/>
              <a:t> Mountain. It is a 30 metre tall statue of Jesus Christ with his arms stretched out embracing the city and has been there since 1931.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" t="-521" r="-1057" b="4514"/>
          <a:stretch/>
        </p:blipFill>
        <p:spPr>
          <a:xfrm>
            <a:off x="3871855" y="2167465"/>
            <a:ext cx="4006134" cy="468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7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05" b="8264"/>
          <a:stretch/>
        </p:blipFill>
        <p:spPr>
          <a:xfrm>
            <a:off x="782635" y="1934633"/>
            <a:ext cx="7569200" cy="4199466"/>
          </a:xfrm>
          <a:prstGeom prst="roundRect">
            <a:avLst>
              <a:gd name="adj" fmla="val 1251"/>
            </a:avLst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478894"/>
            <a:ext cx="8220075" cy="1502305"/>
          </a:xfrm>
        </p:spPr>
        <p:txBody>
          <a:bodyPr/>
          <a:lstStyle/>
          <a:p>
            <a:pPr algn="ctr"/>
            <a:r>
              <a:rPr lang="en-GB" dirty="0"/>
              <a:t>Sugarloaf Mountain in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Guanabara </a:t>
            </a:r>
            <a:r>
              <a:rPr lang="en-GB" dirty="0"/>
              <a:t>Bay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22727" y="2895564"/>
            <a:ext cx="2946539" cy="3090403"/>
          </a:xfrm>
          <a:prstGeom prst="roundRect">
            <a:avLst>
              <a:gd name="adj" fmla="val 1874"/>
            </a:avLst>
          </a:prstGeom>
          <a:solidFill>
            <a:srgbClr val="E9D051"/>
          </a:solidFill>
          <a:ln w="25400">
            <a:noFill/>
          </a:ln>
        </p:spPr>
        <p:txBody>
          <a:bodyPr vert="horz" wrap="square" lIns="72000" tIns="144000" rIns="144000" bIns="14400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just"/>
            <a:r>
              <a:rPr lang="en-GB" dirty="0"/>
              <a:t>Sugarloaf Mountain is one of the world’s most famous natural landmarks. The name comes from the mountain’s resemblance to a sugarloaf. </a:t>
            </a:r>
            <a:r>
              <a:rPr lang="en-GB" dirty="0" smtClean="0"/>
              <a:t>The </a:t>
            </a:r>
            <a:r>
              <a:rPr lang="en-GB" dirty="0"/>
              <a:t>top can be reached by cable cars and an amazing view across the city and bay can be seen from there. </a:t>
            </a:r>
          </a:p>
        </p:txBody>
      </p:sp>
    </p:spTree>
    <p:extLst>
      <p:ext uri="{BB962C8B-B14F-4D97-AF65-F5344CB8AC3E}">
        <p14:creationId xmlns:p14="http://schemas.microsoft.com/office/powerpoint/2010/main" val="19102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8"/>
          <a:stretch/>
        </p:blipFill>
        <p:spPr>
          <a:xfrm>
            <a:off x="670339" y="1481667"/>
            <a:ext cx="7793792" cy="4724080"/>
          </a:xfrm>
          <a:prstGeom prst="roundRect">
            <a:avLst>
              <a:gd name="adj" fmla="val 1563"/>
            </a:avLst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Copacabana Beach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799722" y="6594508"/>
            <a:ext cx="354456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00" dirty="0">
                <a:solidFill>
                  <a:schemeClr val="bg1">
                    <a:lumMod val="85000"/>
                  </a:schemeClr>
                </a:solidFill>
                <a:latin typeface="BPreplay" panose="02000503000000020004" pitchFamily="50" charset="0"/>
              </a:rPr>
              <a:t>Photo courtesy of </a:t>
            </a:r>
            <a:r>
              <a:rPr lang="en-GB" sz="600" dirty="0" err="1">
                <a:solidFill>
                  <a:schemeClr val="bg1">
                    <a:lumMod val="85000"/>
                  </a:schemeClr>
                </a:solidFill>
                <a:latin typeface="BPreplay" panose="02000503000000020004" pitchFamily="50" charset="0"/>
              </a:rPr>
              <a:t>GovBa</a:t>
            </a:r>
            <a:r>
              <a:rPr lang="en-GB" sz="600" dirty="0">
                <a:solidFill>
                  <a:schemeClr val="bg1">
                    <a:lumMod val="85000"/>
                  </a:schemeClr>
                </a:solidFill>
                <a:latin typeface="BPreplay" panose="02000503000000020004" pitchFamily="50" charset="0"/>
              </a:rPr>
              <a:t> (@flickr.com) - granted under creative commons licence - attribution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67317" y="5216541"/>
            <a:ext cx="7399835" cy="852981"/>
          </a:xfrm>
          <a:prstGeom prst="roundRect">
            <a:avLst>
              <a:gd name="adj" fmla="val 1874"/>
            </a:avLst>
          </a:prstGeom>
          <a:solidFill>
            <a:srgbClr val="E9D051"/>
          </a:solidFill>
          <a:ln w="25400">
            <a:noFill/>
          </a:ln>
        </p:spPr>
        <p:txBody>
          <a:bodyPr vert="horz" wrap="square" lIns="72000" tIns="144000" rIns="144000" bIns="14400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just"/>
            <a:r>
              <a:rPr lang="en-GB" dirty="0"/>
              <a:t>Located in Zona </a:t>
            </a:r>
            <a:r>
              <a:rPr lang="en-GB" dirty="0" err="1"/>
              <a:t>Sul</a:t>
            </a:r>
            <a:r>
              <a:rPr lang="en-GB" dirty="0"/>
              <a:t>, Copacabana Beach is one of the most famous and most beautiful beaches in the world. It is 4km long.</a:t>
            </a:r>
          </a:p>
        </p:txBody>
      </p:sp>
    </p:spTree>
    <p:extLst>
      <p:ext uri="{BB962C8B-B14F-4D97-AF65-F5344CB8AC3E}">
        <p14:creationId xmlns:p14="http://schemas.microsoft.com/office/powerpoint/2010/main" val="30286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7"/>
          <a:stretch/>
        </p:blipFill>
        <p:spPr>
          <a:xfrm>
            <a:off x="623885" y="1388532"/>
            <a:ext cx="7886700" cy="4821767"/>
          </a:xfrm>
          <a:prstGeom prst="roundRect">
            <a:avLst>
              <a:gd name="adj" fmla="val 1502"/>
            </a:avLst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Maracana </a:t>
            </a:r>
            <a:r>
              <a:rPr lang="pt-BR" dirty="0" smtClean="0"/>
              <a:t>Stadium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540837" y="6594508"/>
            <a:ext cx="406233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00" dirty="0">
                <a:solidFill>
                  <a:schemeClr val="bg1">
                    <a:lumMod val="85000"/>
                  </a:schemeClr>
                </a:solidFill>
                <a:latin typeface="BPreplay" panose="02000503000000020004" pitchFamily="50" charset="0"/>
              </a:rPr>
              <a:t>Photo courtesy of Around the rings1992 </a:t>
            </a:r>
            <a:r>
              <a:rPr lang="en-GB" sz="600" dirty="0" smtClean="0">
                <a:solidFill>
                  <a:schemeClr val="bg1">
                    <a:lumMod val="85000"/>
                  </a:schemeClr>
                </a:solidFill>
                <a:latin typeface="BPreplay" panose="02000503000000020004" pitchFamily="50" charset="0"/>
              </a:rPr>
              <a:t>(@</a:t>
            </a:r>
            <a:r>
              <a:rPr lang="en-GB" sz="600" dirty="0">
                <a:solidFill>
                  <a:schemeClr val="bg1">
                    <a:lumMod val="85000"/>
                  </a:schemeClr>
                </a:solidFill>
                <a:latin typeface="BPreplay" panose="02000503000000020004" pitchFamily="50" charset="0"/>
              </a:rPr>
              <a:t>flickr.com) - granted under creative commons licence - attribution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70328" y="1563036"/>
            <a:ext cx="7593813" cy="1132658"/>
          </a:xfrm>
          <a:prstGeom prst="roundRect">
            <a:avLst>
              <a:gd name="adj" fmla="val 1874"/>
            </a:avLst>
          </a:prstGeom>
          <a:solidFill>
            <a:srgbClr val="E9D051"/>
          </a:solidFill>
          <a:ln w="25400">
            <a:noFill/>
          </a:ln>
        </p:spPr>
        <p:txBody>
          <a:bodyPr vert="horz" wrap="square" lIns="72000" tIns="144000" rIns="144000" bIns="14400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just"/>
            <a:r>
              <a:rPr lang="en-GB" dirty="0"/>
              <a:t>Football fans may like to visit this famous football stadium. It was named </a:t>
            </a:r>
            <a:r>
              <a:rPr lang="en-GB" dirty="0" smtClean="0"/>
              <a:t>after the </a:t>
            </a:r>
            <a:r>
              <a:rPr lang="en-GB" dirty="0"/>
              <a:t>Rio </a:t>
            </a:r>
            <a:r>
              <a:rPr lang="en-GB" dirty="0" err="1"/>
              <a:t>Marcana</a:t>
            </a:r>
            <a:r>
              <a:rPr lang="en-GB" dirty="0"/>
              <a:t>, a river in Rio de Janeiro and many famous footballers have played here. </a:t>
            </a:r>
          </a:p>
        </p:txBody>
      </p:sp>
    </p:spTree>
    <p:extLst>
      <p:ext uri="{BB962C8B-B14F-4D97-AF65-F5344CB8AC3E}">
        <p14:creationId xmlns:p14="http://schemas.microsoft.com/office/powerpoint/2010/main" val="75367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Twinkl Planit">
      <a:majorFont>
        <a:latin typeface="Sassoon Infant Md"/>
        <a:ea typeface=""/>
        <a:cs typeface=""/>
      </a:majorFont>
      <a:minorFont>
        <a:latin typeface="Sassoon Infant Rg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1394</TotalTime>
  <Words>534</Words>
  <Application>Microsoft Office PowerPoint</Application>
  <PresentationFormat>On-screen Show (4:3)</PresentationFormat>
  <Paragraphs>42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Sassoon Infant Rg</vt:lpstr>
      <vt:lpstr>Sassoon Infant Md</vt:lpstr>
      <vt:lpstr>BPreplay</vt:lpstr>
      <vt:lpstr>Calibri</vt:lpstr>
      <vt:lpstr>Office Theme</vt:lpstr>
      <vt:lpstr>PowerPoint Presentation</vt:lpstr>
      <vt:lpstr>Rio de Janeiro</vt:lpstr>
      <vt:lpstr>Where is Rio de Janeiro?</vt:lpstr>
      <vt:lpstr>History</vt:lpstr>
      <vt:lpstr>Landmarks of Rio de Janeiro</vt:lpstr>
      <vt:lpstr>Christ the Redeemer Statue in Tijuca Forest</vt:lpstr>
      <vt:lpstr>Sugarloaf Mountain in  Guanabara Bay</vt:lpstr>
      <vt:lpstr>Copacabana Beach</vt:lpstr>
      <vt:lpstr>Maracana Stadium</vt:lpstr>
      <vt:lpstr>Theatro Municipal</vt:lpstr>
      <vt:lpstr>Food</vt:lpstr>
      <vt:lpstr>Feijoada</vt:lpstr>
      <vt:lpstr>Tutu a Mineira</vt:lpstr>
      <vt:lpstr>Carnival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Geography</dc:title>
  <dc:creator>Twinkl</dc:creator>
  <cp:lastModifiedBy>Kate McCarthy</cp:lastModifiedBy>
  <cp:revision>152</cp:revision>
  <dcterms:created xsi:type="dcterms:W3CDTF">2014-10-01T16:09:27Z</dcterms:created>
  <dcterms:modified xsi:type="dcterms:W3CDTF">2016-06-11T17:10:28Z</dcterms:modified>
</cp:coreProperties>
</file>