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10"/>
  </p:notesMasterIdLst>
  <p:handoutMasterIdLst>
    <p:handoutMasterId r:id="rId11"/>
  </p:handoutMasterIdLst>
  <p:sldIdLst>
    <p:sldId id="258" r:id="rId2"/>
    <p:sldId id="264" r:id="rId3"/>
    <p:sldId id="269" r:id="rId4"/>
    <p:sldId id="270" r:id="rId5"/>
    <p:sldId id="271" r:id="rId6"/>
    <p:sldId id="272" r:id="rId7"/>
    <p:sldId id="273" r:id="rId8"/>
    <p:sldId id="267" r:id="rId9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Twinkl SemiBold" charset="0"/>
      <p:bold r:id="rId16"/>
    </p:embeddedFont>
    <p:embeddedFont>
      <p:font typeface="Twinkl" panose="020B0604020202020204" charset="0"/>
      <p:regular r:id="rId17"/>
      <p:bold r:id="rId18"/>
    </p:embeddedFont>
  </p:embeddedFont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inkl" pitchFamily="2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inkl" pitchFamily="2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inkl" pitchFamily="2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inkl" pitchFamily="2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inkl" pitchFamily="2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winkl" pitchFamily="2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winkl" pitchFamily="2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winkl" pitchFamily="2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winkl" pitchFamily="2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pos="340">
          <p15:clr>
            <a:srgbClr val="A4A3A4"/>
          </p15:clr>
        </p15:guide>
        <p15:guide id="4" orient="horz" pos="3974">
          <p15:clr>
            <a:srgbClr val="A4A3A4"/>
          </p15:clr>
        </p15:guide>
        <p15:guide id="5" pos="5420">
          <p15:clr>
            <a:srgbClr val="A4A3A4"/>
          </p15:clr>
        </p15:guide>
        <p15:guide id="6" orient="horz" pos="346">
          <p15:clr>
            <a:srgbClr val="A4A3A4"/>
          </p15:clr>
        </p15:guide>
        <p15:guide id="7" pos="476">
          <p15:clr>
            <a:srgbClr val="A4A3A4"/>
          </p15:clr>
        </p15:guide>
        <p15:guide id="8" orient="horz" pos="482">
          <p15:clr>
            <a:srgbClr val="A4A3A4"/>
          </p15:clr>
        </p15:guide>
        <p15:guide id="9" orient="horz" pos="3838">
          <p15:clr>
            <a:srgbClr val="A4A3A4"/>
          </p15:clr>
        </p15:guide>
        <p15:guide id="10" pos="528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DD85"/>
    <a:srgbClr val="CFE09B"/>
    <a:srgbClr val="A7DCFD"/>
    <a:srgbClr val="B9D36E"/>
    <a:srgbClr val="BC0105"/>
    <a:srgbClr val="4DB1E3"/>
    <a:srgbClr val="DE1E5A"/>
    <a:srgbClr val="18A0DB"/>
    <a:srgbClr val="80C1EB"/>
    <a:srgbClr val="ACDD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109" autoAdjust="0"/>
    <p:restoredTop sz="94660"/>
  </p:normalViewPr>
  <p:slideViewPr>
    <p:cSldViewPr snapToGrid="0" showGuides="1">
      <p:cViewPr varScale="1">
        <p:scale>
          <a:sx n="62" d="100"/>
          <a:sy n="62" d="100"/>
        </p:scale>
        <p:origin x="1524" y="66"/>
      </p:cViewPr>
      <p:guideLst>
        <p:guide orient="horz" pos="2160"/>
        <p:guide pos="2880"/>
        <p:guide pos="340"/>
        <p:guide orient="horz" pos="3974"/>
        <p:guide pos="5420"/>
        <p:guide orient="horz" pos="346"/>
        <p:guide pos="476"/>
        <p:guide orient="horz" pos="482"/>
        <p:guide orient="horz" pos="3838"/>
        <p:guide pos="5284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77" d="100"/>
          <a:sy n="77" d="100"/>
        </p:scale>
        <p:origin x="264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78A7A28-37F2-4317-A1CD-46A98C642C1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78B3E46-F18F-4A5F-9BDE-60A950E7810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AF18AF0-D50B-4CB5-9F66-43D797A50E21}" type="datetimeFigureOut">
              <a:rPr lang="en-GB"/>
              <a:pPr>
                <a:defRPr/>
              </a:pPr>
              <a:t>05/01/2021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ED7637-B029-4412-8786-7A61D4B1D5F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FA9D33-B759-4AC5-BE21-8A018A4F2AF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fld id="{A4AB806F-5294-41FC-A6B6-C1699F35BBB6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5113C17-061A-484A-B0C0-C5CAFF45362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9A67695-53D6-4827-AF19-65218CD8ABB5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56ACDB1F-579F-4FBC-B59C-E39865473EB8}" type="datetimeFigureOut">
              <a:rPr lang="en-GB"/>
              <a:pPr>
                <a:defRPr/>
              </a:pPr>
              <a:t>05/01/2021</a:t>
            </a:fld>
            <a:endParaRPr lang="en-GB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8309B3C9-4B67-449A-8FD5-1484DEB1205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F7E4BA5D-04FF-425F-B001-73251F034B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D28AB5-B12D-4165-B3E9-62E5C9BCA3D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18B9E7-347D-4C61-9BF5-884B63FD20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fld id="{87DCDFBD-3652-475C-A4E3-10EE71ADF32A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winkl.co.uk/" TargetMode="External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winkl.co.uk/" TargetMode="External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hlinkClick r:id="rId3"/>
            <a:extLst>
              <a:ext uri="{FF2B5EF4-FFF2-40B4-BE49-F238E27FC236}">
                <a16:creationId xmlns:a16="http://schemas.microsoft.com/office/drawing/2014/main" id="{E3C389BC-D051-45AB-81D5-06F2F30A1454}"/>
              </a:ext>
            </a:extLst>
          </p:cNvPr>
          <p:cNvSpPr/>
          <p:nvPr userDrawn="1"/>
        </p:nvSpPr>
        <p:spPr>
          <a:xfrm>
            <a:off x="191193" y="0"/>
            <a:ext cx="1421476" cy="10141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04960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3">
            <a:extLst>
              <a:ext uri="{FF2B5EF4-FFF2-40B4-BE49-F238E27FC236}">
                <a16:creationId xmlns:a16="http://schemas.microsoft.com/office/drawing/2014/main" id="{8DA0C05F-5E23-4051-8AB6-DF37CE50CCDF}"/>
              </a:ext>
            </a:extLst>
          </p:cNvPr>
          <p:cNvSpPr/>
          <p:nvPr userDrawn="1"/>
        </p:nvSpPr>
        <p:spPr bwMode="auto">
          <a:xfrm>
            <a:off x="457200" y="438150"/>
            <a:ext cx="8220075" cy="5957888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350" dirty="0"/>
              <a:t> </a:t>
            </a: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D7AA45CE-B944-4F31-835F-C4CAD475B5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438" y="5734050"/>
            <a:ext cx="576262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9634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3">
            <a:extLst>
              <a:ext uri="{FF2B5EF4-FFF2-40B4-BE49-F238E27FC236}">
                <a16:creationId xmlns:a16="http://schemas.microsoft.com/office/drawing/2014/main" id="{29F4CA64-DDE2-43A8-B799-757AE37F6DD9}"/>
              </a:ext>
            </a:extLst>
          </p:cNvPr>
          <p:cNvSpPr/>
          <p:nvPr userDrawn="1"/>
        </p:nvSpPr>
        <p:spPr bwMode="auto">
          <a:xfrm>
            <a:off x="457200" y="438150"/>
            <a:ext cx="8220075" cy="5957888"/>
          </a:xfrm>
          <a:prstGeom prst="roundRect">
            <a:avLst>
              <a:gd name="adj" fmla="val 2649"/>
            </a:avLst>
          </a:prstGeom>
          <a:solidFill>
            <a:schemeClr val="bg1">
              <a:alpha val="96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350" dirty="0"/>
              <a:t> </a:t>
            </a: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994306"/>
          </a:xfrm>
        </p:spPr>
        <p:txBody>
          <a:bodyPr>
            <a:noAutofit/>
          </a:bodyPr>
          <a:lstStyle>
            <a:lvl1pPr>
              <a:defRPr>
                <a:latin typeface="Twinkl SemiBold" pitchFamily="2" charset="0"/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139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m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3">
            <a:extLst>
              <a:ext uri="{FF2B5EF4-FFF2-40B4-BE49-F238E27FC236}">
                <a16:creationId xmlns:a16="http://schemas.microsoft.com/office/drawing/2014/main" id="{A6103A75-9CA2-41B3-B6D0-2053EF0A0AAB}"/>
              </a:ext>
            </a:extLst>
          </p:cNvPr>
          <p:cNvSpPr/>
          <p:nvPr userDrawn="1"/>
        </p:nvSpPr>
        <p:spPr bwMode="auto">
          <a:xfrm>
            <a:off x="503238" y="2930525"/>
            <a:ext cx="8137525" cy="3414713"/>
          </a:xfrm>
          <a:prstGeom prst="roundRect">
            <a:avLst>
              <a:gd name="adj" fmla="val 6409"/>
            </a:avLst>
          </a:prstGeom>
          <a:solidFill>
            <a:srgbClr val="FFF9E7"/>
          </a:solidFill>
          <a:ln w="25400" cap="rnd">
            <a:solidFill>
              <a:srgbClr val="FEFB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350" dirty="0"/>
              <a:t> </a:t>
            </a:r>
          </a:p>
        </p:txBody>
      </p:sp>
      <p:sp>
        <p:nvSpPr>
          <p:cNvPr id="4" name="Rounded Rectangle 4">
            <a:extLst>
              <a:ext uri="{FF2B5EF4-FFF2-40B4-BE49-F238E27FC236}">
                <a16:creationId xmlns:a16="http://schemas.microsoft.com/office/drawing/2014/main" id="{ED00CBA7-F1B8-4FDE-B644-0A901041EC96}"/>
              </a:ext>
            </a:extLst>
          </p:cNvPr>
          <p:cNvSpPr/>
          <p:nvPr userDrawn="1"/>
        </p:nvSpPr>
        <p:spPr bwMode="auto">
          <a:xfrm>
            <a:off x="503238" y="512763"/>
            <a:ext cx="8137525" cy="2192337"/>
          </a:xfrm>
          <a:prstGeom prst="roundRect">
            <a:avLst>
              <a:gd name="adj" fmla="val 6409"/>
            </a:avLst>
          </a:prstGeom>
          <a:solidFill>
            <a:srgbClr val="FFF9E7"/>
          </a:solidFill>
          <a:ln w="25400" cap="rnd">
            <a:solidFill>
              <a:srgbClr val="FEFB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350" dirty="0"/>
              <a:t> 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E98F6079-BD38-4AAC-B7F5-D3063FD15689}"/>
              </a:ext>
            </a:extLst>
          </p:cNvPr>
          <p:cNvSpPr txBox="1">
            <a:spLocks/>
          </p:cNvSpPr>
          <p:nvPr userDrawn="1"/>
        </p:nvSpPr>
        <p:spPr>
          <a:xfrm>
            <a:off x="628650" y="3071813"/>
            <a:ext cx="7886700" cy="539750"/>
          </a:xfrm>
          <a:prstGeom prst="rect">
            <a:avLst/>
          </a:prstGeom>
        </p:spPr>
        <p:txBody>
          <a:bodyPr lIns="0" tIns="0" rIns="0" bIns="0" anchor="ctr" anchorCtr="1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Sassoon Infant Md" panose="02000603050000020003" pitchFamily="50" charset="0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US" sz="3600" dirty="0">
                <a:latin typeface="Twinkl" pitchFamily="50" charset="0"/>
              </a:rPr>
              <a:t>Success Criteria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F822E01-9C55-4C1F-B503-64528114A981}"/>
              </a:ext>
            </a:extLst>
          </p:cNvPr>
          <p:cNvSpPr txBox="1">
            <a:spLocks/>
          </p:cNvSpPr>
          <p:nvPr userDrawn="1"/>
        </p:nvSpPr>
        <p:spPr>
          <a:xfrm>
            <a:off x="628650" y="735013"/>
            <a:ext cx="7886700" cy="539750"/>
          </a:xfrm>
          <a:prstGeom prst="rect">
            <a:avLst/>
          </a:prstGeom>
        </p:spPr>
        <p:txBody>
          <a:bodyPr lIns="0" tIns="0" rIns="0" bIns="0" anchor="ctr" anchorCtr="1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Sassoon Infant Md" panose="02000603050000020003" pitchFamily="50" charset="0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US" sz="3600" dirty="0">
                <a:latin typeface="Twinkl" pitchFamily="50" charset="0"/>
              </a:rPr>
              <a:t>Aim</a:t>
            </a:r>
          </a:p>
        </p:txBody>
      </p:sp>
      <p:sp>
        <p:nvSpPr>
          <p:cNvPr id="7" name="Content Placeholder 15">
            <a:extLst>
              <a:ext uri="{FF2B5EF4-FFF2-40B4-BE49-F238E27FC236}">
                <a16:creationId xmlns:a16="http://schemas.microsoft.com/office/drawing/2014/main" id="{BBB29145-9748-4D80-BBCE-9225B3F9A5FF}"/>
              </a:ext>
            </a:extLst>
          </p:cNvPr>
          <p:cNvSpPr txBox="1">
            <a:spLocks/>
          </p:cNvSpPr>
          <p:nvPr userDrawn="1"/>
        </p:nvSpPr>
        <p:spPr>
          <a:xfrm>
            <a:off x="628650" y="3467100"/>
            <a:ext cx="7886700" cy="1409700"/>
          </a:xfrm>
          <a:prstGeom prst="rect">
            <a:avLst/>
          </a:prstGeom>
          <a:noFill/>
          <a:ln w="25400">
            <a:noFill/>
          </a:ln>
        </p:spPr>
        <p:txBody>
          <a:bodyPr lIns="180000" tIns="252000" rIns="252000" bIns="18000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GB" dirty="0">
                <a:latin typeface="Twinkl" pitchFamily="50" charset="0"/>
              </a:rPr>
              <a:t>Statement 1 Lorem ipsum </a:t>
            </a:r>
            <a:r>
              <a:rPr lang="en-GB" dirty="0" err="1">
                <a:latin typeface="Twinkl" pitchFamily="50" charset="0"/>
              </a:rPr>
              <a:t>dolor</a:t>
            </a:r>
            <a:r>
              <a:rPr lang="en-GB" dirty="0">
                <a:latin typeface="Twinkl" pitchFamily="50" charset="0"/>
              </a:rPr>
              <a:t> sit </a:t>
            </a:r>
            <a:r>
              <a:rPr lang="en-GB" dirty="0" err="1">
                <a:latin typeface="Twinkl" pitchFamily="50" charset="0"/>
              </a:rPr>
              <a:t>amet</a:t>
            </a:r>
            <a:r>
              <a:rPr lang="en-GB" dirty="0">
                <a:latin typeface="Twinkl" pitchFamily="50" charset="0"/>
              </a:rPr>
              <a:t>, </a:t>
            </a:r>
            <a:r>
              <a:rPr lang="en-GB" dirty="0" err="1">
                <a:latin typeface="Twinkl" pitchFamily="50" charset="0"/>
              </a:rPr>
              <a:t>consectetur</a:t>
            </a:r>
            <a:r>
              <a:rPr lang="en-GB" dirty="0">
                <a:latin typeface="Twinkl" pitchFamily="50" charset="0"/>
              </a:rPr>
              <a:t> </a:t>
            </a:r>
            <a:r>
              <a:rPr lang="en-GB" dirty="0" err="1">
                <a:latin typeface="Twinkl" pitchFamily="50" charset="0"/>
              </a:rPr>
              <a:t>adipiscing</a:t>
            </a:r>
            <a:r>
              <a:rPr lang="en-GB" dirty="0">
                <a:latin typeface="Twinkl" pitchFamily="50" charset="0"/>
              </a:rPr>
              <a:t> </a:t>
            </a:r>
            <a:r>
              <a:rPr lang="en-GB" dirty="0" err="1">
                <a:latin typeface="Twinkl" pitchFamily="50" charset="0"/>
              </a:rPr>
              <a:t>elit</a:t>
            </a:r>
            <a:r>
              <a:rPr lang="en-GB" dirty="0">
                <a:latin typeface="Twinkl" pitchFamily="50" charset="0"/>
              </a:rPr>
              <a:t>.</a:t>
            </a:r>
          </a:p>
          <a:p>
            <a:pPr fontAlgn="auto">
              <a:spcAft>
                <a:spcPts val="0"/>
              </a:spcAft>
              <a:defRPr/>
            </a:pPr>
            <a:r>
              <a:rPr lang="en-GB" dirty="0">
                <a:latin typeface="Twinkl" pitchFamily="50" charset="0"/>
              </a:rPr>
              <a:t>Statement 2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en-GB" dirty="0">
                <a:latin typeface="Twinkl" pitchFamily="50" charset="0"/>
              </a:rPr>
              <a:t>Sub statement</a:t>
            </a:r>
          </a:p>
        </p:txBody>
      </p:sp>
      <p:sp>
        <p:nvSpPr>
          <p:cNvPr id="11" name="Content Placeholder 15"/>
          <p:cNvSpPr>
            <a:spLocks noGrp="1"/>
          </p:cNvSpPr>
          <p:nvPr>
            <p:ph idx="1"/>
          </p:nvPr>
        </p:nvSpPr>
        <p:spPr>
          <a:xfrm>
            <a:off x="628650" y="1127760"/>
            <a:ext cx="7886700" cy="1409700"/>
          </a:xfrm>
        </p:spPr>
        <p:txBody>
          <a:bodyPr>
            <a:normAutofit fontScale="92500" lnSpcReduction="10000"/>
          </a:bodyPr>
          <a:lstStyle>
            <a:lvl1pPr>
              <a:defRPr>
                <a:latin typeface="Twinkl" pitchFamily="50" charset="0"/>
              </a:defRPr>
            </a:lvl1pPr>
            <a:lvl2pPr>
              <a:defRPr/>
            </a:lvl2pPr>
          </a:lstStyle>
          <a:p>
            <a:r>
              <a:rPr lang="en-GB" dirty="0"/>
              <a:t>Statement 1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.</a:t>
            </a:r>
          </a:p>
          <a:p>
            <a:r>
              <a:rPr lang="en-GB" dirty="0"/>
              <a:t>Statement 2</a:t>
            </a:r>
          </a:p>
          <a:p>
            <a:pPr lvl="1"/>
            <a:r>
              <a:rPr lang="en-GB" dirty="0"/>
              <a:t>Sub statement</a:t>
            </a:r>
          </a:p>
        </p:txBody>
      </p:sp>
    </p:spTree>
    <p:extLst>
      <p:ext uri="{BB962C8B-B14F-4D97-AF65-F5344CB8AC3E}">
        <p14:creationId xmlns:p14="http://schemas.microsoft.com/office/powerpoint/2010/main" val="25413567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hlinkClick r:id="rId3"/>
            <a:extLst>
              <a:ext uri="{FF2B5EF4-FFF2-40B4-BE49-F238E27FC236}">
                <a16:creationId xmlns:a16="http://schemas.microsoft.com/office/drawing/2014/main" id="{4994DB80-FDCB-4748-996A-23C681E58FE7}"/>
              </a:ext>
            </a:extLst>
          </p:cNvPr>
          <p:cNvSpPr/>
          <p:nvPr userDrawn="1"/>
        </p:nvSpPr>
        <p:spPr>
          <a:xfrm>
            <a:off x="191193" y="0"/>
            <a:ext cx="1421476" cy="10141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32817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832DB278-DB30-432A-B7A9-498E89A5AB5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90538" y="695325"/>
            <a:ext cx="8162925" cy="1150938"/>
          </a:xfrm>
          <a:prstGeom prst="roundRect">
            <a:avLst>
              <a:gd name="adj" fmla="val 9639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252000" tIns="252000" rIns="252000" bIns="25200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1DF169BA-85BE-4669-908D-BF47350D33B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90538" y="1957388"/>
            <a:ext cx="8162925" cy="4387850"/>
          </a:xfrm>
          <a:prstGeom prst="roundRect">
            <a:avLst>
              <a:gd name="adj" fmla="val 2583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252000" tIns="252000" rIns="252000" bIns="25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 kern="1200">
          <a:solidFill>
            <a:srgbClr val="1C1C1C"/>
          </a:solidFill>
          <a:latin typeface="Twinkl" pitchFamily="50" charset="0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C1C1C"/>
          </a:solidFill>
          <a:latin typeface="Twinkl" pitchFamily="2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C1C1C"/>
          </a:solidFill>
          <a:latin typeface="Twinkl" pitchFamily="2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C1C1C"/>
          </a:solidFill>
          <a:latin typeface="Twinkl" pitchFamily="2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C1C1C"/>
          </a:solidFill>
          <a:latin typeface="Twinkl" pitchFamily="2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C1C1C"/>
          </a:solidFill>
          <a:latin typeface="Twinkl" pitchFamily="2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C1C1C"/>
          </a:solidFill>
          <a:latin typeface="Twinkl" pitchFamily="2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C1C1C"/>
          </a:solidFill>
          <a:latin typeface="Twinkl" pitchFamily="2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C1C1C"/>
          </a:solidFill>
          <a:latin typeface="Twinkl" pitchFamily="2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1C1C1C"/>
          </a:solidFill>
          <a:latin typeface="Twinkl" pitchFamily="50" charset="0"/>
          <a:ea typeface="Sassoon Infant Rg" panose="02000503030000020003" pitchFamily="50" charset="0"/>
          <a:cs typeface="Sassoon Infant Rg" panose="02000503030000020003" pitchFamily="50" charset="0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rgbClr val="1C1C1C"/>
          </a:solidFill>
          <a:latin typeface="Twinkl" pitchFamily="50" charset="0"/>
          <a:ea typeface="Sassoon Infant Rg" panose="02000503030000020003" pitchFamily="50" charset="0"/>
          <a:cs typeface="Sassoon Infant Rg" panose="02000503030000020003" pitchFamily="50" charset="0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Sassoon Infant Rg" panose="02000503030000020003" pitchFamily="50" charset="0"/>
          <a:cs typeface="Sassoon Infant Rg" panose="02000503030000020003" pitchFamily="50" charset="0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Sassoon Infant Rg" panose="02000503030000020003" pitchFamily="50" charset="0"/>
          <a:cs typeface="Sassoon Infant Rg" panose="02000503030000020003" pitchFamily="50" charset="0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Sassoon Infant Rg" panose="02000503030000020003" pitchFamily="50" charset="0"/>
          <a:cs typeface="Sassoon Infant Rg" panose="02000503030000020003" pitchFamily="50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88FFA5A-1991-4EC2-8DAE-F50B8C5605A7}"/>
              </a:ext>
            </a:extLst>
          </p:cNvPr>
          <p:cNvSpPr>
            <a:spLocks/>
          </p:cNvSpPr>
          <p:nvPr/>
        </p:nvSpPr>
        <p:spPr>
          <a:xfrm>
            <a:off x="755650" y="1543050"/>
            <a:ext cx="7632700" cy="4953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lIns="108000" tIns="108000" rIns="108000" bIns="108000" anchor="ctr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latin typeface="Twinkl" pitchFamily="50" charset="0"/>
              </a:rPr>
              <a:t>The word ‘epiphany’ comes from the verb ‘to appear’. </a:t>
            </a:r>
          </a:p>
        </p:txBody>
      </p:sp>
      <p:sp>
        <p:nvSpPr>
          <p:cNvPr id="9219" name="TextBox 1">
            <a:extLst>
              <a:ext uri="{FF2B5EF4-FFF2-40B4-BE49-F238E27FC236}">
                <a16:creationId xmlns:a16="http://schemas.microsoft.com/office/drawing/2014/main" id="{BCC19F77-4B75-4FB1-A045-A014C04AB4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562755"/>
            <a:ext cx="76327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4000" b="1" dirty="0">
                <a:solidFill>
                  <a:schemeClr val="tx1"/>
                </a:solidFill>
              </a:rPr>
              <a:t>The Meaning</a:t>
            </a:r>
          </a:p>
        </p:txBody>
      </p:sp>
      <p:sp>
        <p:nvSpPr>
          <p:cNvPr id="9221" name="Rectangle 6">
            <a:extLst>
              <a:ext uri="{FF2B5EF4-FFF2-40B4-BE49-F238E27FC236}">
                <a16:creationId xmlns:a16="http://schemas.microsoft.com/office/drawing/2014/main" id="{CAEE81BA-32EC-4959-B062-A0DF1B1557E2}"/>
              </a:ext>
            </a:extLst>
          </p:cNvPr>
          <p:cNvSpPr>
            <a:spLocks/>
          </p:cNvSpPr>
          <p:nvPr/>
        </p:nvSpPr>
        <p:spPr bwMode="auto">
          <a:xfrm>
            <a:off x="755650" y="2195513"/>
            <a:ext cx="7632700" cy="772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000" tIns="108000" rIns="108000" bIns="108000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dirty="0">
                <a:solidFill>
                  <a:schemeClr val="tx1"/>
                </a:solidFill>
              </a:rPr>
              <a:t>The feast of Epiphany is celebrating the Baby Jesus being seen or appearing, to the visitors who had travelled to see him.</a:t>
            </a:r>
          </a:p>
        </p:txBody>
      </p:sp>
      <p:pic>
        <p:nvPicPr>
          <p:cNvPr id="9222" name="Picture 7">
            <a:extLst>
              <a:ext uri="{FF2B5EF4-FFF2-40B4-BE49-F238E27FC236}">
                <a16:creationId xmlns:a16="http://schemas.microsoft.com/office/drawing/2014/main" id="{A7221EF9-9CCA-456B-9B52-17ED1945B76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810445" y="3124900"/>
            <a:ext cx="3523109" cy="2910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2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5">
            <a:extLst>
              <a:ext uri="{FF2B5EF4-FFF2-40B4-BE49-F238E27FC236}">
                <a16:creationId xmlns:a16="http://schemas.microsoft.com/office/drawing/2014/main" id="{75D82AFD-3184-43BE-8DC1-83DB3CF292AF}"/>
              </a:ext>
            </a:extLst>
          </p:cNvPr>
          <p:cNvSpPr>
            <a:spLocks/>
          </p:cNvSpPr>
          <p:nvPr/>
        </p:nvSpPr>
        <p:spPr bwMode="auto">
          <a:xfrm>
            <a:off x="755650" y="1358900"/>
            <a:ext cx="76327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000" tIns="108000" rIns="108000" bIns="108000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dirty="0">
                <a:solidFill>
                  <a:schemeClr val="tx1"/>
                </a:solidFill>
              </a:rPr>
              <a:t>So, who were these visitors?</a:t>
            </a:r>
          </a:p>
        </p:txBody>
      </p:sp>
      <p:sp>
        <p:nvSpPr>
          <p:cNvPr id="10243" name="TextBox 1">
            <a:extLst>
              <a:ext uri="{FF2B5EF4-FFF2-40B4-BE49-F238E27FC236}">
                <a16:creationId xmlns:a16="http://schemas.microsoft.com/office/drawing/2014/main" id="{A28E9C0B-C4EF-48D6-9E98-73B3F883FD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555223"/>
            <a:ext cx="76327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4000" b="1" dirty="0">
                <a:solidFill>
                  <a:schemeClr val="tx1"/>
                </a:solidFill>
              </a:rPr>
              <a:t>The Visitors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09D5EC1-2462-483C-898D-EBFD3BBB66FA}"/>
              </a:ext>
            </a:extLst>
          </p:cNvPr>
          <p:cNvGrpSpPr>
            <a:grpSpLocks/>
          </p:cNvGrpSpPr>
          <p:nvPr/>
        </p:nvGrpSpPr>
        <p:grpSpPr bwMode="auto">
          <a:xfrm>
            <a:off x="755650" y="1922463"/>
            <a:ext cx="7632700" cy="1692275"/>
            <a:chOff x="755650" y="1922534"/>
            <a:chExt cx="7632700" cy="1692026"/>
          </a:xfrm>
          <a:solidFill>
            <a:srgbClr val="A7DCFD"/>
          </a:solidFill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65A8591-B16F-4558-8411-0DD71F66B89D}"/>
                </a:ext>
              </a:extLst>
            </p:cNvPr>
            <p:cNvSpPr/>
            <p:nvPr/>
          </p:nvSpPr>
          <p:spPr>
            <a:xfrm>
              <a:off x="755650" y="1922534"/>
              <a:ext cx="7632700" cy="169202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10250" name="Rectangle 6">
              <a:extLst>
                <a:ext uri="{FF2B5EF4-FFF2-40B4-BE49-F238E27FC236}">
                  <a16:creationId xmlns:a16="http://schemas.microsoft.com/office/drawing/2014/main" id="{5AF50F24-44B6-4281-98CB-31390A52677A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481" y="1970265"/>
              <a:ext cx="5064383" cy="160310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08000" tIns="108000" rIns="108000" bIns="108000" anchor="ctr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>
                  <a:solidFill>
                    <a:srgbClr val="1C1C1C"/>
                  </a:solidFill>
                  <a:latin typeface="Twinkl" pitchFamily="2" charset="0"/>
                  <a:ea typeface="Sassoon Infant Rg" panose="02000503030000020003" pitchFamily="50" charset="0"/>
                  <a:cs typeface="Sassoon Infant Rg" panose="02000503030000020003" pitchFamily="50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>
                  <a:solidFill>
                    <a:srgbClr val="1C1C1C"/>
                  </a:solidFill>
                  <a:latin typeface="Twinkl" pitchFamily="2" charset="0"/>
                  <a:ea typeface="Sassoon Infant Rg" panose="02000503030000020003" pitchFamily="50" charset="0"/>
                  <a:cs typeface="Sassoon Infant Rg" panose="02000503030000020003" pitchFamily="50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anose="02000503030000020003" pitchFamily="50" charset="0"/>
                  <a:cs typeface="Sassoon Infant Rg" panose="02000503030000020003" pitchFamily="50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anose="02000503030000020003" pitchFamily="50" charset="0"/>
                  <a:cs typeface="Sassoon Infant Rg" panose="02000503030000020003" pitchFamily="50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anose="02000503030000020003" pitchFamily="50" charset="0"/>
                  <a:cs typeface="Sassoon Infant Rg" panose="02000503030000020003" pitchFamily="50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anose="02000503030000020003" pitchFamily="50" charset="0"/>
                  <a:cs typeface="Sassoon Infant Rg" panose="02000503030000020003" pitchFamily="50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anose="02000503030000020003" pitchFamily="50" charset="0"/>
                  <a:cs typeface="Sassoon Infant Rg" panose="02000503030000020003" pitchFamily="50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anose="02000503030000020003" pitchFamily="50" charset="0"/>
                  <a:cs typeface="Sassoon Infant Rg" panose="02000503030000020003" pitchFamily="50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anose="02000503030000020003" pitchFamily="50" charset="0"/>
                  <a:cs typeface="Sassoon Infant Rg" panose="02000503030000020003" pitchFamily="50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GB" altLang="en-US" dirty="0">
                  <a:solidFill>
                    <a:schemeClr val="tx1"/>
                  </a:solidFill>
                </a:rPr>
                <a:t>A long, long way away, there were some wise men studying the stars with their telescopes.</a:t>
              </a:r>
            </a:p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GB" altLang="en-US" dirty="0">
                <a:solidFill>
                  <a:schemeClr val="tx1"/>
                </a:solidFill>
              </a:endParaRPr>
            </a:p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GB" altLang="en-US" dirty="0">
                  <a:solidFill>
                    <a:schemeClr val="tx1"/>
                  </a:solidFill>
                </a:rPr>
                <a:t>One night, they saw a very interesting star. Very interesting indeed!</a:t>
              </a:r>
            </a:p>
          </p:txBody>
        </p:sp>
      </p:grpSp>
      <p:sp>
        <p:nvSpPr>
          <p:cNvPr id="10248" name="Rectangle 7">
            <a:extLst>
              <a:ext uri="{FF2B5EF4-FFF2-40B4-BE49-F238E27FC236}">
                <a16:creationId xmlns:a16="http://schemas.microsoft.com/office/drawing/2014/main" id="{B06BDEA2-3EA2-4309-B4D8-89BF597015D0}"/>
              </a:ext>
            </a:extLst>
          </p:cNvPr>
          <p:cNvSpPr>
            <a:spLocks/>
          </p:cNvSpPr>
          <p:nvPr/>
        </p:nvSpPr>
        <p:spPr bwMode="auto">
          <a:xfrm>
            <a:off x="1296988" y="3805340"/>
            <a:ext cx="4038944" cy="1049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000" tIns="108000" rIns="108000" bIns="108000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dirty="0">
                <a:solidFill>
                  <a:schemeClr val="tx1"/>
                </a:solidFill>
              </a:rPr>
              <a:t>These men lived in the east, and were possibly from Persia, which is now called Iran.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D284CC7-2542-4B9C-A0CE-58819F7DED7E}"/>
              </a:ext>
            </a:extLst>
          </p:cNvPr>
          <p:cNvSpPr>
            <a:spLocks/>
          </p:cNvSpPr>
          <p:nvPr/>
        </p:nvSpPr>
        <p:spPr>
          <a:xfrm>
            <a:off x="755650" y="5043488"/>
            <a:ext cx="7632700" cy="1049337"/>
          </a:xfrm>
          <a:prstGeom prst="rect">
            <a:avLst/>
          </a:prstGeom>
          <a:solidFill>
            <a:srgbClr val="F0DD85"/>
          </a:solidFill>
        </p:spPr>
        <p:txBody>
          <a:bodyPr lIns="180000" tIns="108000" rIns="108000" bIns="108000" anchor="ctr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b="1" dirty="0">
                <a:latin typeface="Twinkl" pitchFamily="50" charset="0"/>
              </a:rPr>
              <a:t>Did you know?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latin typeface="Twinkl" pitchFamily="50" charset="0"/>
              </a:rPr>
              <a:t>The Wise Men are often called Magi, which was a word given to describe priests and clever men. 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A09AE01-77F1-455E-93F7-BD4303B8282B}"/>
              </a:ext>
            </a:extLst>
          </p:cNvPr>
          <p:cNvGrpSpPr/>
          <p:nvPr/>
        </p:nvGrpSpPr>
        <p:grpSpPr>
          <a:xfrm>
            <a:off x="5516277" y="1619308"/>
            <a:ext cx="3029003" cy="3268665"/>
            <a:chOff x="5516277" y="1619308"/>
            <a:chExt cx="3029003" cy="3268665"/>
          </a:xfrm>
        </p:grpSpPr>
        <p:pic>
          <p:nvPicPr>
            <p:cNvPr id="3" name="Picture 2" descr="A picture containing drawing, sign&#10;&#10;Description automatically generated">
              <a:extLst>
                <a:ext uri="{FF2B5EF4-FFF2-40B4-BE49-F238E27FC236}">
                  <a16:creationId xmlns:a16="http://schemas.microsoft.com/office/drawing/2014/main" id="{3B5541CD-2135-42AD-8AB5-8AC78F64DB7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8178" y="1619308"/>
              <a:ext cx="1359114" cy="3033773"/>
            </a:xfrm>
            <a:prstGeom prst="rect">
              <a:avLst/>
            </a:prstGeom>
          </p:spPr>
        </p:pic>
        <p:pic>
          <p:nvPicPr>
            <p:cNvPr id="5" name="Picture 4" descr="A picture containing window&#10;&#10;Description automatically generated">
              <a:extLst>
                <a:ext uri="{FF2B5EF4-FFF2-40B4-BE49-F238E27FC236}">
                  <a16:creationId xmlns:a16="http://schemas.microsoft.com/office/drawing/2014/main" id="{CF0B0145-D006-4395-B676-E4DDA65DCE7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16277" y="1854200"/>
              <a:ext cx="1555435" cy="3033773"/>
            </a:xfrm>
            <a:prstGeom prst="rect">
              <a:avLst/>
            </a:prstGeom>
          </p:spPr>
        </p:pic>
        <p:pic>
          <p:nvPicPr>
            <p:cNvPr id="7" name="Picture 6" descr="A picture containing monitor, table, person, shirt&#10;&#10;Description automatically generated">
              <a:extLst>
                <a:ext uri="{FF2B5EF4-FFF2-40B4-BE49-F238E27FC236}">
                  <a16:creationId xmlns:a16="http://schemas.microsoft.com/office/drawing/2014/main" id="{8F869918-8DE4-4291-BE43-CAC5C75222E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78503" y="1854200"/>
              <a:ext cx="1266777" cy="3033773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  <p:bldP spid="10248" grpId="0"/>
      <p:bldP spid="10" grpId="0" uiExpand="1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Box 1">
            <a:extLst>
              <a:ext uri="{FF2B5EF4-FFF2-40B4-BE49-F238E27FC236}">
                <a16:creationId xmlns:a16="http://schemas.microsoft.com/office/drawing/2014/main" id="{2A22CA73-C6BB-45FD-9F36-4E22197CE1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551052"/>
            <a:ext cx="76327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4000" b="1" dirty="0">
                <a:solidFill>
                  <a:schemeClr val="tx1"/>
                </a:solidFill>
              </a:rPr>
              <a:t>The Star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A1CB8E1-205E-4852-BFD6-0B03D7FF8554}"/>
              </a:ext>
            </a:extLst>
          </p:cNvPr>
          <p:cNvGrpSpPr/>
          <p:nvPr/>
        </p:nvGrpSpPr>
        <p:grpSpPr>
          <a:xfrm>
            <a:off x="755650" y="2355850"/>
            <a:ext cx="7632700" cy="1766888"/>
            <a:chOff x="755650" y="2355850"/>
            <a:chExt cx="7632700" cy="1766888"/>
          </a:xfrm>
          <a:solidFill>
            <a:srgbClr val="A7DCFD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46B2B7D-F730-4348-9647-94D6568117FA}"/>
                </a:ext>
              </a:extLst>
            </p:cNvPr>
            <p:cNvSpPr/>
            <p:nvPr/>
          </p:nvSpPr>
          <p:spPr bwMode="auto">
            <a:xfrm>
              <a:off x="755650" y="2355850"/>
              <a:ext cx="7632700" cy="17668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11271" name="Rectangle 6">
              <a:extLst>
                <a:ext uri="{FF2B5EF4-FFF2-40B4-BE49-F238E27FC236}">
                  <a16:creationId xmlns:a16="http://schemas.microsoft.com/office/drawing/2014/main" id="{10AB688D-79CD-4758-83E6-CF0EB35FF97B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6011" y="2576411"/>
              <a:ext cx="4003589" cy="132633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08000" tIns="108000" rIns="108000" bIns="108000" anchor="ctr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>
                  <a:solidFill>
                    <a:srgbClr val="1C1C1C"/>
                  </a:solidFill>
                  <a:latin typeface="Twinkl" pitchFamily="2" charset="0"/>
                  <a:ea typeface="Sassoon Infant Rg" panose="02000503030000020003" pitchFamily="50" charset="0"/>
                  <a:cs typeface="Sassoon Infant Rg" panose="02000503030000020003" pitchFamily="50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>
                  <a:solidFill>
                    <a:srgbClr val="1C1C1C"/>
                  </a:solidFill>
                  <a:latin typeface="Twinkl" pitchFamily="2" charset="0"/>
                  <a:ea typeface="Sassoon Infant Rg" panose="02000503030000020003" pitchFamily="50" charset="0"/>
                  <a:cs typeface="Sassoon Infant Rg" panose="02000503030000020003" pitchFamily="50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anose="02000503030000020003" pitchFamily="50" charset="0"/>
                  <a:cs typeface="Sassoon Infant Rg" panose="02000503030000020003" pitchFamily="50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anose="02000503030000020003" pitchFamily="50" charset="0"/>
                  <a:cs typeface="Sassoon Infant Rg" panose="02000503030000020003" pitchFamily="50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anose="02000503030000020003" pitchFamily="50" charset="0"/>
                  <a:cs typeface="Sassoon Infant Rg" panose="02000503030000020003" pitchFamily="50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anose="02000503030000020003" pitchFamily="50" charset="0"/>
                  <a:cs typeface="Sassoon Infant Rg" panose="02000503030000020003" pitchFamily="50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anose="02000503030000020003" pitchFamily="50" charset="0"/>
                  <a:cs typeface="Sassoon Infant Rg" panose="02000503030000020003" pitchFamily="50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anose="02000503030000020003" pitchFamily="50" charset="0"/>
                  <a:cs typeface="Sassoon Infant Rg" panose="02000503030000020003" pitchFamily="50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anose="02000503030000020003" pitchFamily="50" charset="0"/>
                  <a:cs typeface="Sassoon Infant Rg" panose="02000503030000020003" pitchFamily="50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GB" altLang="en-US">
                  <a:solidFill>
                    <a:schemeClr val="tx1"/>
                  </a:solidFill>
                </a:rPr>
                <a:t>The writings told them that one day there would be a great star and the star would mean that a new king had been born.</a:t>
              </a:r>
            </a:p>
          </p:txBody>
        </p:sp>
      </p:grpSp>
      <p:pic>
        <p:nvPicPr>
          <p:cNvPr id="11272" name="Picture 3">
            <a:extLst>
              <a:ext uri="{FF2B5EF4-FFF2-40B4-BE49-F238E27FC236}">
                <a16:creationId xmlns:a16="http://schemas.microsoft.com/office/drawing/2014/main" id="{765404B3-61D0-44E7-9FB3-0CDA79CED5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612" y="2222500"/>
            <a:ext cx="3534204" cy="382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8" name="Rectangle 10">
            <a:extLst>
              <a:ext uri="{FF2B5EF4-FFF2-40B4-BE49-F238E27FC236}">
                <a16:creationId xmlns:a16="http://schemas.microsoft.com/office/drawing/2014/main" id="{4E8296A5-0A65-4648-97DD-A01AD4032AD4}"/>
              </a:ext>
            </a:extLst>
          </p:cNvPr>
          <p:cNvSpPr>
            <a:spLocks/>
          </p:cNvSpPr>
          <p:nvPr/>
        </p:nvSpPr>
        <p:spPr bwMode="auto">
          <a:xfrm>
            <a:off x="755650" y="1341438"/>
            <a:ext cx="7632700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000" tIns="108000" rIns="108000" bIns="108000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dirty="0">
                <a:solidFill>
                  <a:schemeClr val="tx1"/>
                </a:solidFill>
              </a:rPr>
              <a:t>The Wise Men were very clever, and understood the religious writings that had been written many years before.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9A327EE-E5C6-466A-B78A-598F2E859F97}"/>
              </a:ext>
            </a:extLst>
          </p:cNvPr>
          <p:cNvSpPr>
            <a:spLocks/>
          </p:cNvSpPr>
          <p:nvPr/>
        </p:nvSpPr>
        <p:spPr bwMode="auto">
          <a:xfrm>
            <a:off x="4356958" y="4684713"/>
            <a:ext cx="4032250" cy="1049338"/>
          </a:xfrm>
          <a:prstGeom prst="rect">
            <a:avLst/>
          </a:prstGeom>
          <a:solidFill>
            <a:srgbClr val="CFE09B"/>
          </a:solidFill>
          <a:ln w="25400">
            <a:noFill/>
            <a:miter lim="800000"/>
            <a:headEnd/>
            <a:tailEnd/>
          </a:ln>
        </p:spPr>
        <p:txBody>
          <a:bodyPr lIns="108000" tIns="108000" rIns="108000" bIns="108000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>
                <a:solidFill>
                  <a:schemeClr val="tx1"/>
                </a:solidFill>
              </a:rPr>
              <a:t>So, the men decided to pack up their belongings, and follow the star to wherever it led them.</a:t>
            </a:r>
          </a:p>
        </p:txBody>
      </p:sp>
      <p:pic>
        <p:nvPicPr>
          <p:cNvPr id="4" name="Picture 3" descr="Treemap chart&#10;&#10;Description automatically generated">
            <a:extLst>
              <a:ext uri="{FF2B5EF4-FFF2-40B4-BE49-F238E27FC236}">
                <a16:creationId xmlns:a16="http://schemas.microsoft.com/office/drawing/2014/main" id="{66FA8290-089E-4F8A-9919-C2EE079FBE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2706" y="1681631"/>
            <a:ext cx="865707" cy="31153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112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5">
            <a:extLst>
              <a:ext uri="{FF2B5EF4-FFF2-40B4-BE49-F238E27FC236}">
                <a16:creationId xmlns:a16="http://schemas.microsoft.com/office/drawing/2014/main" id="{47566E3D-65A1-4573-92C2-A7A70A7C2646}"/>
              </a:ext>
            </a:extLst>
          </p:cNvPr>
          <p:cNvSpPr>
            <a:spLocks/>
          </p:cNvSpPr>
          <p:nvPr/>
        </p:nvSpPr>
        <p:spPr bwMode="auto">
          <a:xfrm>
            <a:off x="755650" y="1433539"/>
            <a:ext cx="7632700" cy="495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000" tIns="108000" rIns="108000" bIns="108000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dirty="0">
                <a:solidFill>
                  <a:schemeClr val="tx1"/>
                </a:solidFill>
              </a:rPr>
              <a:t>The journey would have been very long.</a:t>
            </a:r>
          </a:p>
        </p:txBody>
      </p:sp>
      <p:sp>
        <p:nvSpPr>
          <p:cNvPr id="12291" name="TextBox 1">
            <a:extLst>
              <a:ext uri="{FF2B5EF4-FFF2-40B4-BE49-F238E27FC236}">
                <a16:creationId xmlns:a16="http://schemas.microsoft.com/office/drawing/2014/main" id="{864215A6-EF24-4186-9988-455493E7F0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549275"/>
            <a:ext cx="76327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4000" b="1" dirty="0">
                <a:solidFill>
                  <a:schemeClr val="tx1"/>
                </a:solidFill>
              </a:rPr>
              <a:t>The Journey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A914402-DB24-47A8-A571-77935959C101}"/>
              </a:ext>
            </a:extLst>
          </p:cNvPr>
          <p:cNvSpPr/>
          <p:nvPr/>
        </p:nvSpPr>
        <p:spPr>
          <a:xfrm>
            <a:off x="3810001" y="2762250"/>
            <a:ext cx="4578350" cy="1028700"/>
          </a:xfrm>
          <a:prstGeom prst="rect">
            <a:avLst/>
          </a:prstGeom>
          <a:solidFill>
            <a:srgbClr val="CFE0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000"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They probably travelled on camels, across deserts and over mountains.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DD70DC5-F587-4BCD-A610-5CCC623AF1F1}"/>
              </a:ext>
            </a:extLst>
          </p:cNvPr>
          <p:cNvSpPr/>
          <p:nvPr/>
        </p:nvSpPr>
        <p:spPr>
          <a:xfrm>
            <a:off x="3028950" y="4340226"/>
            <a:ext cx="5359399" cy="1028700"/>
          </a:xfrm>
          <a:prstGeom prst="rect">
            <a:avLst/>
          </a:prstGeom>
          <a:solidFill>
            <a:srgbClr val="F0DD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dirty="0">
                <a:solidFill>
                  <a:schemeClr val="tx1"/>
                </a:solidFill>
              </a:rPr>
              <a:t>The star led them to the town of Bethlehem </a:t>
            </a:r>
            <a:br>
              <a:rPr lang="en-GB" altLang="en-US" dirty="0">
                <a:solidFill>
                  <a:schemeClr val="tx1"/>
                </a:solidFill>
              </a:rPr>
            </a:br>
            <a:r>
              <a:rPr lang="en-GB" altLang="en-US" dirty="0">
                <a:solidFill>
                  <a:schemeClr val="tx1"/>
                </a:solidFill>
              </a:rPr>
              <a:t>in Israel.</a:t>
            </a:r>
          </a:p>
        </p:txBody>
      </p:sp>
      <p:pic>
        <p:nvPicPr>
          <p:cNvPr id="12292" name="Picture 3">
            <a:extLst>
              <a:ext uri="{FF2B5EF4-FFF2-40B4-BE49-F238E27FC236}">
                <a16:creationId xmlns:a16="http://schemas.microsoft.com/office/drawing/2014/main" id="{DA4BBF74-A881-4064-A601-9532A788FA9A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94549" y="2105026"/>
            <a:ext cx="3682328" cy="388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  <p:bldP spid="2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42188F7-19A8-4163-8A7C-4B452E51F621}"/>
              </a:ext>
            </a:extLst>
          </p:cNvPr>
          <p:cNvSpPr>
            <a:spLocks/>
          </p:cNvSpPr>
          <p:nvPr/>
        </p:nvSpPr>
        <p:spPr>
          <a:xfrm>
            <a:off x="755650" y="1465263"/>
            <a:ext cx="7632700" cy="77152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lIns="108000" tIns="108000" rIns="108000" bIns="108000" anchor="ctr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latin typeface="Twinkl" pitchFamily="50" charset="0"/>
              </a:rPr>
              <a:t>The star came to rest over the place where Jesus was, and the Wise Men brought expensive gifts for him and worshipped the new king.</a:t>
            </a:r>
          </a:p>
        </p:txBody>
      </p:sp>
      <p:sp>
        <p:nvSpPr>
          <p:cNvPr id="13315" name="TextBox 1">
            <a:extLst>
              <a:ext uri="{FF2B5EF4-FFF2-40B4-BE49-F238E27FC236}">
                <a16:creationId xmlns:a16="http://schemas.microsoft.com/office/drawing/2014/main" id="{ADBDEFDC-94BA-418D-940C-F7FAA2B9BA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554295"/>
            <a:ext cx="76327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4000" b="1" dirty="0">
                <a:solidFill>
                  <a:schemeClr val="tx1"/>
                </a:solidFill>
              </a:rPr>
              <a:t>The Gifts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9A3AED9-08BD-4846-9E34-7C3D9DC3229C}"/>
              </a:ext>
            </a:extLst>
          </p:cNvPr>
          <p:cNvSpPr>
            <a:spLocks/>
          </p:cNvSpPr>
          <p:nvPr/>
        </p:nvSpPr>
        <p:spPr bwMode="auto">
          <a:xfrm>
            <a:off x="755650" y="2635250"/>
            <a:ext cx="3816350" cy="160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000" tIns="108000" rIns="108000" bIns="108000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dirty="0">
                <a:solidFill>
                  <a:schemeClr val="tx1"/>
                </a:solidFill>
              </a:rPr>
              <a:t>The Bible never mentions how many wise men there were, but because there were three gifts, people often think there must have been three wise men.</a:t>
            </a:r>
          </a:p>
        </p:txBody>
      </p:sp>
      <p:grpSp>
        <p:nvGrpSpPr>
          <p:cNvPr id="13320" name="Group 10">
            <a:extLst>
              <a:ext uri="{FF2B5EF4-FFF2-40B4-BE49-F238E27FC236}">
                <a16:creationId xmlns:a16="http://schemas.microsoft.com/office/drawing/2014/main" id="{38137DB0-326E-4880-9C0B-791420D6A123}"/>
              </a:ext>
            </a:extLst>
          </p:cNvPr>
          <p:cNvGrpSpPr>
            <a:grpSpLocks/>
          </p:cNvGrpSpPr>
          <p:nvPr/>
        </p:nvGrpSpPr>
        <p:grpSpPr bwMode="auto">
          <a:xfrm>
            <a:off x="5016763" y="5214694"/>
            <a:ext cx="3256008" cy="874956"/>
            <a:chOff x="5016843" y="5214550"/>
            <a:chExt cx="3256176" cy="874981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90F130E-BE10-425B-B546-DAC63999396C}"/>
                </a:ext>
              </a:extLst>
            </p:cNvPr>
            <p:cNvSpPr/>
            <p:nvPr/>
          </p:nvSpPr>
          <p:spPr>
            <a:xfrm>
              <a:off x="5016580" y="5214794"/>
              <a:ext cx="3256131" cy="874737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13322" name="Rectangle 7">
              <a:extLst>
                <a:ext uri="{FF2B5EF4-FFF2-40B4-BE49-F238E27FC236}">
                  <a16:creationId xmlns:a16="http://schemas.microsoft.com/office/drawing/2014/main" id="{7DC701E3-8E6B-41FB-BEF0-8077B7F67A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62593" y="5336864"/>
              <a:ext cx="2964676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>
                  <a:solidFill>
                    <a:srgbClr val="1C1C1C"/>
                  </a:solidFill>
                  <a:latin typeface="Twinkl" pitchFamily="2" charset="0"/>
                  <a:ea typeface="Sassoon Infant Rg" panose="02000503030000020003" pitchFamily="50" charset="0"/>
                  <a:cs typeface="Sassoon Infant Rg" panose="02000503030000020003" pitchFamily="50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>
                  <a:solidFill>
                    <a:srgbClr val="1C1C1C"/>
                  </a:solidFill>
                  <a:latin typeface="Twinkl" pitchFamily="2" charset="0"/>
                  <a:ea typeface="Sassoon Infant Rg" panose="02000503030000020003" pitchFamily="50" charset="0"/>
                  <a:cs typeface="Sassoon Infant Rg" panose="02000503030000020003" pitchFamily="50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anose="02000503030000020003" pitchFamily="50" charset="0"/>
                  <a:cs typeface="Sassoon Infant Rg" panose="02000503030000020003" pitchFamily="50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anose="02000503030000020003" pitchFamily="50" charset="0"/>
                  <a:cs typeface="Sassoon Infant Rg" panose="02000503030000020003" pitchFamily="50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anose="02000503030000020003" pitchFamily="50" charset="0"/>
                  <a:cs typeface="Sassoon Infant Rg" panose="02000503030000020003" pitchFamily="50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anose="02000503030000020003" pitchFamily="50" charset="0"/>
                  <a:cs typeface="Sassoon Infant Rg" panose="02000503030000020003" pitchFamily="50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anose="02000503030000020003" pitchFamily="50" charset="0"/>
                  <a:cs typeface="Sassoon Infant Rg" panose="02000503030000020003" pitchFamily="50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anose="02000503030000020003" pitchFamily="50" charset="0"/>
                  <a:cs typeface="Sassoon Infant Rg" panose="02000503030000020003" pitchFamily="50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anose="02000503030000020003" pitchFamily="50" charset="0"/>
                  <a:cs typeface="Sassoon Infant Rg" panose="02000503030000020003" pitchFamily="50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GB" altLang="en-US" dirty="0">
                  <a:solidFill>
                    <a:schemeClr val="tx1"/>
                  </a:solidFill>
                </a:rPr>
                <a:t>The gifts were gold, frankincense and myrrh.</a:t>
              </a: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F08C291B-672B-4EE1-9CF6-BF181B21CEDA}"/>
              </a:ext>
            </a:extLst>
          </p:cNvPr>
          <p:cNvSpPr>
            <a:spLocks/>
          </p:cNvSpPr>
          <p:nvPr/>
        </p:nvSpPr>
        <p:spPr bwMode="auto">
          <a:xfrm>
            <a:off x="755650" y="4767263"/>
            <a:ext cx="3816350" cy="1325562"/>
          </a:xfrm>
          <a:prstGeom prst="rect">
            <a:avLst/>
          </a:prstGeom>
          <a:solidFill>
            <a:srgbClr val="CFE09B"/>
          </a:solidFill>
          <a:ln w="25400">
            <a:noFill/>
            <a:miter lim="800000"/>
            <a:headEnd/>
            <a:tailEnd/>
          </a:ln>
        </p:spPr>
        <p:txBody>
          <a:bodyPr lIns="108000" tIns="108000" rIns="108000" bIns="108000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b="1">
                <a:solidFill>
                  <a:schemeClr val="tx1"/>
                </a:solidFill>
              </a:rPr>
              <a:t>Did you know?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>
                <a:solidFill>
                  <a:schemeClr val="tx1"/>
                </a:solidFill>
              </a:rPr>
              <a:t>The Wise Men are sometimes called the Three Kings because of the expensive gifts they brought.</a:t>
            </a:r>
          </a:p>
        </p:txBody>
      </p:sp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8FBBE2E9-7231-48A8-9C77-C3783443C5F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0160" y="2420356"/>
            <a:ext cx="3548490" cy="26882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0639469-3DA0-4414-A01D-B8A10AAE85EF}"/>
              </a:ext>
            </a:extLst>
          </p:cNvPr>
          <p:cNvSpPr>
            <a:spLocks/>
          </p:cNvSpPr>
          <p:nvPr/>
        </p:nvSpPr>
        <p:spPr bwMode="auto">
          <a:xfrm>
            <a:off x="480060" y="1739900"/>
            <a:ext cx="4495165" cy="771525"/>
          </a:xfrm>
          <a:prstGeom prst="rect">
            <a:avLst/>
          </a:prstGeom>
          <a:solidFill>
            <a:srgbClr val="F0DD85"/>
          </a:solidFill>
          <a:ln w="25400">
            <a:noFill/>
            <a:miter lim="800000"/>
            <a:headEnd/>
            <a:tailEnd/>
          </a:ln>
        </p:spPr>
        <p:txBody>
          <a:bodyPr wrap="square" lIns="108000" tIns="108000" rIns="108000" bIns="108000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dirty="0">
                <a:solidFill>
                  <a:schemeClr val="tx1"/>
                </a:solidFill>
              </a:rPr>
              <a:t>The Feast of Epiphany is celebrated in churches, usually on the 6th January. </a:t>
            </a:r>
          </a:p>
        </p:txBody>
      </p:sp>
      <p:sp>
        <p:nvSpPr>
          <p:cNvPr id="14339" name="TextBox 1">
            <a:extLst>
              <a:ext uri="{FF2B5EF4-FFF2-40B4-BE49-F238E27FC236}">
                <a16:creationId xmlns:a16="http://schemas.microsoft.com/office/drawing/2014/main" id="{456624AC-8BE9-48C7-83F6-F62043DF56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552466"/>
            <a:ext cx="76327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4000" b="1" dirty="0">
                <a:solidFill>
                  <a:schemeClr val="tx1"/>
                </a:solidFill>
              </a:rPr>
              <a:t>The Feast of Epiphany</a:t>
            </a:r>
          </a:p>
        </p:txBody>
      </p:sp>
      <p:pic>
        <p:nvPicPr>
          <p:cNvPr id="14340" name="Picture 2">
            <a:extLst>
              <a:ext uri="{FF2B5EF4-FFF2-40B4-BE49-F238E27FC236}">
                <a16:creationId xmlns:a16="http://schemas.microsoft.com/office/drawing/2014/main" id="{89E5AB23-3ACA-4E5E-B53C-5DA401AA46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7813" y="1392238"/>
            <a:ext cx="4203700" cy="450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3B7A8A4-8005-4C93-A9F1-181306EE741E}"/>
              </a:ext>
            </a:extLst>
          </p:cNvPr>
          <p:cNvSpPr>
            <a:spLocks/>
          </p:cNvSpPr>
          <p:nvPr/>
        </p:nvSpPr>
        <p:spPr>
          <a:xfrm>
            <a:off x="755650" y="5597525"/>
            <a:ext cx="7632700" cy="4953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lIns="108000" tIns="108000" rIns="108000" bIns="108000" anchor="ctr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latin typeface="Twinkl" pitchFamily="50" charset="0"/>
              </a:rPr>
              <a:t>Epiphany is also known as Three Kings’ Day.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winkl Template">
      <a:dk1>
        <a:srgbClr val="1C1C1C"/>
      </a:dk1>
      <a:lt1>
        <a:sysClr val="window" lastClr="FFFFFF"/>
      </a:lt1>
      <a:dk2>
        <a:srgbClr val="4A4A4A"/>
      </a:dk2>
      <a:lt2>
        <a:srgbClr val="F4F2F2"/>
      </a:lt2>
      <a:accent1>
        <a:srgbClr val="E34192"/>
      </a:accent1>
      <a:accent2>
        <a:srgbClr val="EB8634"/>
      </a:accent2>
      <a:accent3>
        <a:srgbClr val="E6C734"/>
      </a:accent3>
      <a:accent4>
        <a:srgbClr val="79AD42"/>
      </a:accent4>
      <a:accent5>
        <a:srgbClr val="23A7F9"/>
      </a:accent5>
      <a:accent6>
        <a:srgbClr val="954EBE"/>
      </a:accent6>
      <a:hlink>
        <a:srgbClr val="23A7F9"/>
      </a:hlink>
      <a:folHlink>
        <a:srgbClr val="757070"/>
      </a:folHlink>
    </a:clrScheme>
    <a:fontScheme name="Custom 1">
      <a:majorFont>
        <a:latin typeface="Twinkl Sb"/>
        <a:ea typeface=""/>
        <a:cs typeface=""/>
      </a:majorFont>
      <a:minorFont>
        <a:latin typeface="Twink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18A0DB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1354</TotalTime>
  <Words>341</Words>
  <Application>Microsoft Office PowerPoint</Application>
  <PresentationFormat>On-screen Show (4:3)</PresentationFormat>
  <Paragraphs>28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Calibri</vt:lpstr>
      <vt:lpstr>Twinkl SemiBold</vt:lpstr>
      <vt:lpstr>Twinkl</vt:lpstr>
      <vt:lpstr>Sassoon Infant Rg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Geography</dc:title>
  <dc:creator>Twinkl</dc:creator>
  <cp:lastModifiedBy>Eva MacNamee</cp:lastModifiedBy>
  <cp:revision>143</cp:revision>
  <dcterms:created xsi:type="dcterms:W3CDTF">2014-10-01T16:09:27Z</dcterms:created>
  <dcterms:modified xsi:type="dcterms:W3CDTF">2021-01-05T19:46:11Z</dcterms:modified>
</cp:coreProperties>
</file>