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67" r:id="rId1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Twinkl" panose="020B0604020202020204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73B0"/>
    <a:srgbClr val="D64A4B"/>
    <a:srgbClr val="EE73AA"/>
    <a:srgbClr val="F28315"/>
    <a:srgbClr val="F9B000"/>
    <a:srgbClr val="18A0DB"/>
    <a:srgbClr val="DE1E5A"/>
    <a:srgbClr val="BC0105"/>
    <a:srgbClr val="4DB1E3"/>
    <a:srgbClr val="80C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2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440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27/11/2020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topics/festivals-and-cultural-celebrations/christmas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s/topics/festivals-and-cultural-celebrations/christmas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155863" y="5836134"/>
            <a:ext cx="1473431" cy="1021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hlinkClick r:id="rId4"/>
            <a:extLst>
              <a:ext uri="{FF2B5EF4-FFF2-40B4-BE49-F238E27FC236}">
                <a16:creationId xmlns:a16="http://schemas.microsoft.com/office/drawing/2014/main" id="{B34F5353-1D11-4B66-B028-68A1F6995AEC}"/>
              </a:ext>
            </a:extLst>
          </p:cNvPr>
          <p:cNvSpPr/>
          <p:nvPr userDrawn="1"/>
        </p:nvSpPr>
        <p:spPr>
          <a:xfrm>
            <a:off x="155863" y="5836134"/>
            <a:ext cx="1473431" cy="1021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4889-A36D-4028-9B63-AA0E35FC0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755731"/>
            <a:ext cx="8220075" cy="994306"/>
          </a:xfrm>
        </p:spPr>
        <p:txBody>
          <a:bodyPr/>
          <a:lstStyle/>
          <a:p>
            <a:pPr algn="ctr"/>
            <a:r>
              <a:rPr lang="en-GB" dirty="0"/>
              <a:t>Advent Around the World </a:t>
            </a:r>
            <a:br>
              <a:rPr lang="en-GB" dirty="0"/>
            </a:br>
            <a:r>
              <a:rPr lang="en-GB" dirty="0"/>
              <a:t>Finland</a:t>
            </a:r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C6B6DA-33F9-4FDB-9906-EB9E003EC3A5}"/>
              </a:ext>
            </a:extLst>
          </p:cNvPr>
          <p:cNvSpPr/>
          <p:nvPr/>
        </p:nvSpPr>
        <p:spPr>
          <a:xfrm>
            <a:off x="2265028" y="4220295"/>
            <a:ext cx="5803113" cy="772107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lvl="1"/>
            <a:r>
              <a:rPr lang="en-GB" dirty="0"/>
              <a:t>In Finland, families have ice or snow lanterns burning in their gardens.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833457B-30BF-4567-940D-9EF228F15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79" y="2106875"/>
            <a:ext cx="2721441" cy="176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C59F4C-FBDF-412F-9CDB-165A5BAE5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82" y="3695272"/>
            <a:ext cx="1955082" cy="20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650" y="1660403"/>
            <a:ext cx="5762595" cy="495108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Advent is the start of the Christian year.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+mn-lt"/>
              </a:rPr>
              <a:t>What is Advent?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C4410B-4CF3-43EE-8230-A28CB781A350}"/>
              </a:ext>
            </a:extLst>
          </p:cNvPr>
          <p:cNvSpPr/>
          <p:nvPr/>
        </p:nvSpPr>
        <p:spPr>
          <a:xfrm>
            <a:off x="755651" y="2342713"/>
            <a:ext cx="5687094" cy="772107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It is a time for Christians to prepare for the celebration of the birth of Jesus.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5F5461-A1B5-4576-9746-1FB9438A8865}"/>
              </a:ext>
            </a:extLst>
          </p:cNvPr>
          <p:cNvSpPr/>
          <p:nvPr/>
        </p:nvSpPr>
        <p:spPr>
          <a:xfrm>
            <a:off x="755651" y="3337019"/>
            <a:ext cx="5603204" cy="772107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It is also a time for Christians to look forward </a:t>
            </a:r>
            <a:br>
              <a:rPr lang="en-GB" dirty="0"/>
            </a:br>
            <a:r>
              <a:rPr lang="en-GB" dirty="0"/>
              <a:t>to a time when Jesus will come again.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1D4AD4-7446-4A1C-B718-1B59A658D738}"/>
              </a:ext>
            </a:extLst>
          </p:cNvPr>
          <p:cNvSpPr/>
          <p:nvPr/>
        </p:nvSpPr>
        <p:spPr>
          <a:xfrm>
            <a:off x="755650" y="4406333"/>
            <a:ext cx="5762595" cy="1049106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The word ‘Advent’ comes from a very old word ‘Adventus’ which means the arrival of something </a:t>
            </a:r>
            <a:br>
              <a:rPr lang="en-GB" dirty="0"/>
            </a:br>
            <a:r>
              <a:rPr lang="en-GB" dirty="0"/>
              <a:t>or someone important.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FA264-A1B7-4CF4-A4AA-8A36396A0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70" y="1337070"/>
            <a:ext cx="1573950" cy="45303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E41CF6-2782-4D2B-A430-4573FCFD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132" y="1519905"/>
            <a:ext cx="1422217" cy="440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1F6A9-0FE7-4809-824A-74C5E2BD6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When is Advent?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0F8D92-5EA0-4C34-8668-9B17E8C64DF8}"/>
              </a:ext>
            </a:extLst>
          </p:cNvPr>
          <p:cNvSpPr/>
          <p:nvPr/>
        </p:nvSpPr>
        <p:spPr>
          <a:xfrm>
            <a:off x="755650" y="1719126"/>
            <a:ext cx="5762595" cy="495108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Advent is the four weeks before Christmas.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3B31ED-8042-44CC-B47F-E75257CC2D08}"/>
              </a:ext>
            </a:extLst>
          </p:cNvPr>
          <p:cNvSpPr/>
          <p:nvPr/>
        </p:nvSpPr>
        <p:spPr>
          <a:xfrm>
            <a:off x="755651" y="2539935"/>
            <a:ext cx="6072988" cy="495108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It starts on the nearest Sunday to November 30th.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978622-2A01-496A-9B5B-2D7DDFEA2403}"/>
              </a:ext>
            </a:extLst>
          </p:cNvPr>
          <p:cNvSpPr/>
          <p:nvPr/>
        </p:nvSpPr>
        <p:spPr>
          <a:xfrm>
            <a:off x="755651" y="3240169"/>
            <a:ext cx="5762594" cy="495108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Advent lasts until midnight on Christmas Eve.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30C232-C16B-43C3-AFA0-622D1BF4A84B}"/>
              </a:ext>
            </a:extLst>
          </p:cNvPr>
          <p:cNvSpPr/>
          <p:nvPr/>
        </p:nvSpPr>
        <p:spPr>
          <a:xfrm>
            <a:off x="755650" y="3929072"/>
            <a:ext cx="7549451" cy="772107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Advent is a time for Christians to enjoy time </a:t>
            </a:r>
            <a:br>
              <a:rPr lang="en-GB" dirty="0"/>
            </a:br>
            <a:r>
              <a:rPr lang="en-GB" dirty="0"/>
              <a:t>with their families and friends.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2E525B-CEE8-400E-9344-77E8E1E1DB69}"/>
              </a:ext>
            </a:extLst>
          </p:cNvPr>
          <p:cNvSpPr/>
          <p:nvPr/>
        </p:nvSpPr>
        <p:spPr>
          <a:xfrm>
            <a:off x="755650" y="5033473"/>
            <a:ext cx="7692064" cy="495108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It began in Germany over 250 years ago.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0F2058-9732-436F-A789-C8A63AAB36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97" y="1864218"/>
            <a:ext cx="2334510" cy="283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0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675D-1F45-4193-A032-F6C3361F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is Advent Celebrated?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DB56A3-328C-4214-B310-71AE53F519C5}"/>
              </a:ext>
            </a:extLst>
          </p:cNvPr>
          <p:cNvSpPr/>
          <p:nvPr/>
        </p:nvSpPr>
        <p:spPr>
          <a:xfrm>
            <a:off x="755651" y="1553227"/>
            <a:ext cx="3086507" cy="1049106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Churches display an Advent crown or Advent wreath during Advent.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879F66-0367-4E9E-8051-D8557B2B2BF2}"/>
              </a:ext>
            </a:extLst>
          </p:cNvPr>
          <p:cNvSpPr/>
          <p:nvPr/>
        </p:nvSpPr>
        <p:spPr>
          <a:xfrm>
            <a:off x="755651" y="2865625"/>
            <a:ext cx="3086507" cy="772107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The Advent wreath is a circle of evergreen branches.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AE889-087F-4B05-A3BE-ED462E0D9812}"/>
              </a:ext>
            </a:extLst>
          </p:cNvPr>
          <p:cNvSpPr/>
          <p:nvPr/>
        </p:nvSpPr>
        <p:spPr>
          <a:xfrm>
            <a:off x="4966282" y="1553227"/>
            <a:ext cx="3422067" cy="1049106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r"/>
            <a:r>
              <a:rPr lang="en-GB" dirty="0"/>
              <a:t>There are four candles standing in the circle. In the centre there is a fifth candle.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5D5BAC-FDD4-46A2-83E3-CB67E2CE22A6}"/>
              </a:ext>
            </a:extLst>
          </p:cNvPr>
          <p:cNvSpPr/>
          <p:nvPr/>
        </p:nvSpPr>
        <p:spPr>
          <a:xfrm>
            <a:off x="5578679" y="2727126"/>
            <a:ext cx="2809672" cy="1049106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r"/>
            <a:r>
              <a:rPr lang="en-GB" dirty="0"/>
              <a:t>During advent, in </a:t>
            </a:r>
            <a:br>
              <a:rPr lang="en-GB" dirty="0"/>
            </a:br>
            <a:r>
              <a:rPr lang="en-GB" dirty="0"/>
              <a:t>some churches there </a:t>
            </a:r>
            <a:br>
              <a:rPr lang="en-GB" dirty="0"/>
            </a:br>
            <a:r>
              <a:rPr lang="en-GB" dirty="0"/>
              <a:t>are no flowers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13995B-51E2-4F17-9273-FEE793911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435" y="2255019"/>
            <a:ext cx="3816351" cy="370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87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F189B-C628-4E1E-8BD7-0B3118CBD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is Advent Celebrated?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FC5775-8911-42F9-B3EC-12F0102C6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1543050"/>
            <a:ext cx="7726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circle of evergreen branches is a reminder that God does not change.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D39A59-2CE4-418F-B2DA-26AD03CEA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2600325"/>
            <a:ext cx="739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 new candle is lit each Sunday during Advent until all four candles are burning. Each candle has a different meaning: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453269-E6B7-4655-AE4F-8F5084DC0C8A}"/>
              </a:ext>
            </a:extLst>
          </p:cNvPr>
          <p:cNvGrpSpPr/>
          <p:nvPr/>
        </p:nvGrpSpPr>
        <p:grpSpPr>
          <a:xfrm>
            <a:off x="1206500" y="3455988"/>
            <a:ext cx="1135063" cy="1714500"/>
            <a:chOff x="1206500" y="3455988"/>
            <a:chExt cx="1135063" cy="17145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C099FB1-0362-4981-9D08-67D8A0D3C09F}"/>
                </a:ext>
              </a:extLst>
            </p:cNvPr>
            <p:cNvSpPr/>
            <p:nvPr/>
          </p:nvSpPr>
          <p:spPr bwMode="auto">
            <a:xfrm>
              <a:off x="1279525" y="3949700"/>
              <a:ext cx="1062038" cy="1063625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solidFill>
                    <a:schemeClr val="tx1"/>
                  </a:solidFill>
                </a:rPr>
                <a:t>Hope</a:t>
              </a: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9FB18C65-145A-44C2-9CFF-8E186C233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6500" y="3455988"/>
              <a:ext cx="147638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667200-D40E-4D9C-AEBB-F42EA7F3C801}"/>
              </a:ext>
            </a:extLst>
          </p:cNvPr>
          <p:cNvGrpSpPr/>
          <p:nvPr/>
        </p:nvGrpSpPr>
        <p:grpSpPr>
          <a:xfrm>
            <a:off x="3040063" y="3449638"/>
            <a:ext cx="1084262" cy="1714500"/>
            <a:chOff x="3040063" y="3449638"/>
            <a:chExt cx="1084262" cy="17145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2A1E6E9-4C55-409A-B899-BA3C0DDC8727}"/>
                </a:ext>
              </a:extLst>
            </p:cNvPr>
            <p:cNvSpPr/>
            <p:nvPr/>
          </p:nvSpPr>
          <p:spPr bwMode="auto">
            <a:xfrm>
              <a:off x="3052763" y="3933825"/>
              <a:ext cx="1071562" cy="107315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solidFill>
                    <a:schemeClr val="tx1"/>
                  </a:solidFill>
                </a:rPr>
                <a:t>Peace</a:t>
              </a:r>
            </a:p>
          </p:txBody>
        </p:sp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2FBDE0D0-C28F-4D22-8C0C-9AE60F4A6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0063" y="3449638"/>
              <a:ext cx="149225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9ED87A-7907-4A22-ABF1-6F2E3BEC7CE2}"/>
              </a:ext>
            </a:extLst>
          </p:cNvPr>
          <p:cNvGrpSpPr/>
          <p:nvPr/>
        </p:nvGrpSpPr>
        <p:grpSpPr>
          <a:xfrm>
            <a:off x="6634163" y="3449638"/>
            <a:ext cx="1135062" cy="1714500"/>
            <a:chOff x="6634163" y="3449638"/>
            <a:chExt cx="1135062" cy="17145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25AC44-9363-4621-B7B3-6CDD92925CEA}"/>
                </a:ext>
              </a:extLst>
            </p:cNvPr>
            <p:cNvSpPr/>
            <p:nvPr/>
          </p:nvSpPr>
          <p:spPr bwMode="auto">
            <a:xfrm>
              <a:off x="6697663" y="3944938"/>
              <a:ext cx="1071562" cy="107315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>
                  <a:solidFill>
                    <a:schemeClr val="tx1"/>
                  </a:solidFill>
                </a:rPr>
                <a:t>Love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7" name="Picture 24">
              <a:extLst>
                <a:ext uri="{FF2B5EF4-FFF2-40B4-BE49-F238E27FC236}">
                  <a16:creationId xmlns:a16="http://schemas.microsoft.com/office/drawing/2014/main" id="{D598E418-2F52-4453-B815-7AA4F4782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4163" y="3449638"/>
              <a:ext cx="149225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6666B0-F010-496E-9C7D-A28F49B77D38}"/>
              </a:ext>
            </a:extLst>
          </p:cNvPr>
          <p:cNvGrpSpPr/>
          <p:nvPr/>
        </p:nvGrpSpPr>
        <p:grpSpPr>
          <a:xfrm>
            <a:off x="4800600" y="3429000"/>
            <a:ext cx="1146175" cy="1749425"/>
            <a:chOff x="4800600" y="3429000"/>
            <a:chExt cx="1146175" cy="174942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F5A60EF-C62B-4E4E-B2BE-C331C5FADA2A}"/>
                </a:ext>
              </a:extLst>
            </p:cNvPr>
            <p:cNvSpPr/>
            <p:nvPr/>
          </p:nvSpPr>
          <p:spPr bwMode="auto">
            <a:xfrm>
              <a:off x="4875213" y="3933825"/>
              <a:ext cx="1071562" cy="107315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solidFill>
                    <a:schemeClr val="tx1"/>
                  </a:solidFill>
                </a:rPr>
                <a:t>Joy</a:t>
              </a:r>
            </a:p>
          </p:txBody>
        </p:sp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35BB7535-AA02-4ECB-A18A-69E75B3A8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429000"/>
              <a:ext cx="150813" cy="174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23E349E-E347-41D0-97D6-429587DC5D69}"/>
              </a:ext>
            </a:extLst>
          </p:cNvPr>
          <p:cNvSpPr/>
          <p:nvPr/>
        </p:nvSpPr>
        <p:spPr>
          <a:xfrm>
            <a:off x="710399" y="2023521"/>
            <a:ext cx="7604940" cy="495108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The candles remind Christians of the light of God.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CBD8E9-998A-40F0-90AB-882DB8D2689E}"/>
              </a:ext>
            </a:extLst>
          </p:cNvPr>
          <p:cNvSpPr/>
          <p:nvPr/>
        </p:nvSpPr>
        <p:spPr>
          <a:xfrm>
            <a:off x="769123" y="5491855"/>
            <a:ext cx="7604940" cy="495108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The final candle is lit on Christmas day to celebrate the birth of Jesus.</a:t>
            </a:r>
          </a:p>
        </p:txBody>
      </p:sp>
    </p:spTree>
    <p:extLst>
      <p:ext uri="{BB962C8B-B14F-4D97-AF65-F5344CB8AC3E}">
        <p14:creationId xmlns:p14="http://schemas.microsoft.com/office/powerpoint/2010/main" val="310596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EC5A712-27BF-42FA-A3BB-338A95EC15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28" y="2184719"/>
            <a:ext cx="4942672" cy="34950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7FC059-6EE6-4E7D-B473-D4CC0DFE5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Christingles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0CA7A8-95BD-4B88-A9D7-823C26C01F2E}"/>
              </a:ext>
            </a:extLst>
          </p:cNvPr>
          <p:cNvSpPr/>
          <p:nvPr/>
        </p:nvSpPr>
        <p:spPr>
          <a:xfrm>
            <a:off x="710399" y="1473201"/>
            <a:ext cx="7604940" cy="495108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Children often have fun making Christingles during Advent.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A03EF30-B41A-4052-9D97-FD590CE4F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9214" y="3627437"/>
            <a:ext cx="2016125" cy="684212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Christingle means ‘Christ’s Light’.</a:t>
            </a:r>
          </a:p>
        </p:txBody>
      </p:sp>
      <p:pic>
        <p:nvPicPr>
          <p:cNvPr id="6" name="Picture 27">
            <a:extLst>
              <a:ext uri="{FF2B5EF4-FFF2-40B4-BE49-F238E27FC236}">
                <a16:creationId xmlns:a16="http://schemas.microsoft.com/office/drawing/2014/main" id="{CF719524-2064-4B97-961D-B67CFFD48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589" y="2360612"/>
            <a:ext cx="2181225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6">
            <a:extLst>
              <a:ext uri="{FF2B5EF4-FFF2-40B4-BE49-F238E27FC236}">
                <a16:creationId xmlns:a16="http://schemas.microsoft.com/office/drawing/2014/main" id="{0F9B843E-A3AA-4DC4-83D0-1E6BD8F8B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64" y="2279649"/>
            <a:ext cx="3243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 cocktail sticks represent the four seasons.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B77553-4E8B-4AD9-B035-85F1B42F5F94}"/>
              </a:ext>
            </a:extLst>
          </p:cNvPr>
          <p:cNvGrpSpPr>
            <a:grpSpLocks/>
          </p:cNvGrpSpPr>
          <p:nvPr/>
        </p:nvGrpSpPr>
        <p:grpSpPr bwMode="auto">
          <a:xfrm>
            <a:off x="800114" y="4776568"/>
            <a:ext cx="3057525" cy="1060669"/>
            <a:chOff x="873125" y="4786094"/>
            <a:chExt cx="3057525" cy="1060669"/>
          </a:xfrm>
        </p:grpSpPr>
        <p:sp>
          <p:nvSpPr>
            <p:cNvPr id="11" name="TextBox 28">
              <a:extLst>
                <a:ext uri="{FF2B5EF4-FFF2-40B4-BE49-F238E27FC236}">
                  <a16:creationId xmlns:a16="http://schemas.microsoft.com/office/drawing/2014/main" id="{D1063C4C-278E-467C-B4DF-0DD888671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125" y="5200650"/>
              <a:ext cx="305752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The red ribbon is a reminder that Jesus died.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C8EF04B-AE99-4D07-9B96-DDD410F29C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3075" y="4786094"/>
              <a:ext cx="829076" cy="6463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A4AF29-6AFB-4D9B-919C-A599362FB4BE}"/>
              </a:ext>
            </a:extLst>
          </p:cNvPr>
          <p:cNvGrpSpPr>
            <a:grpSpLocks/>
          </p:cNvGrpSpPr>
          <p:nvPr/>
        </p:nvGrpSpPr>
        <p:grpSpPr bwMode="auto">
          <a:xfrm>
            <a:off x="800114" y="3665537"/>
            <a:ext cx="3057525" cy="720725"/>
            <a:chOff x="873125" y="3675063"/>
            <a:chExt cx="3057525" cy="720725"/>
          </a:xfrm>
        </p:grpSpPr>
        <p:sp>
          <p:nvSpPr>
            <p:cNvPr id="14" name="TextBox 30">
              <a:extLst>
                <a:ext uri="{FF2B5EF4-FFF2-40B4-BE49-F238E27FC236}">
                  <a16:creationId xmlns:a16="http://schemas.microsoft.com/office/drawing/2014/main" id="{C2B94518-EE54-48E2-B416-D3859C354B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125" y="3675063"/>
              <a:ext cx="241298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chemeClr val="tx1"/>
                  </a:solidFill>
                </a:rPr>
                <a:t>The orange represents the world.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1D3B3D7-E603-4B1F-91A1-62440E1B9680}"/>
                </a:ext>
              </a:extLst>
            </p:cNvPr>
            <p:cNvCxnSpPr>
              <a:cxnSpLocks/>
            </p:cNvCxnSpPr>
            <p:nvPr/>
          </p:nvCxnSpPr>
          <p:spPr>
            <a:xfrm>
              <a:off x="3101574" y="4035426"/>
              <a:ext cx="829076" cy="36036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6F8D34-832A-4ABA-9930-A0AB93576632}"/>
              </a:ext>
            </a:extLst>
          </p:cNvPr>
          <p:cNvGrpSpPr>
            <a:grpSpLocks/>
          </p:cNvGrpSpPr>
          <p:nvPr/>
        </p:nvGrpSpPr>
        <p:grpSpPr bwMode="auto">
          <a:xfrm>
            <a:off x="4494227" y="2273299"/>
            <a:ext cx="3821112" cy="715963"/>
            <a:chOff x="4567238" y="2282825"/>
            <a:chExt cx="3821112" cy="715963"/>
          </a:xfrm>
        </p:grpSpPr>
        <p:sp>
          <p:nvSpPr>
            <p:cNvPr id="17" name="TextBox 29">
              <a:extLst>
                <a:ext uri="{FF2B5EF4-FFF2-40B4-BE49-F238E27FC236}">
                  <a16:creationId xmlns:a16="http://schemas.microsoft.com/office/drawing/2014/main" id="{A0C9E47F-80E1-4A53-B379-451C0B844E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2675" y="2282825"/>
              <a:ext cx="349567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The candle reminds Christians of Jesus, light of the world.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337339A-D2AD-4BB5-9727-03A4F61681CB}"/>
                </a:ext>
              </a:extLst>
            </p:cNvPr>
            <p:cNvCxnSpPr/>
            <p:nvPr/>
          </p:nvCxnSpPr>
          <p:spPr>
            <a:xfrm flipH="1">
              <a:off x="4567238" y="2684463"/>
              <a:ext cx="839787" cy="31432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62688F-857D-4E78-AB48-5451B922EB9A}"/>
              </a:ext>
            </a:extLst>
          </p:cNvPr>
          <p:cNvGrpSpPr>
            <a:grpSpLocks/>
          </p:cNvGrpSpPr>
          <p:nvPr/>
        </p:nvGrpSpPr>
        <p:grpSpPr bwMode="auto">
          <a:xfrm>
            <a:off x="4899039" y="4572000"/>
            <a:ext cx="3416300" cy="1265237"/>
            <a:chOff x="4972050" y="4581526"/>
            <a:chExt cx="3416300" cy="1265237"/>
          </a:xfrm>
        </p:grpSpPr>
        <p:sp>
          <p:nvSpPr>
            <p:cNvPr id="20" name="TextBox 27">
              <a:extLst>
                <a:ext uri="{FF2B5EF4-FFF2-40B4-BE49-F238E27FC236}">
                  <a16:creationId xmlns:a16="http://schemas.microsoft.com/office/drawing/2014/main" id="{B914462D-FD3D-4888-A190-68952938B9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2050" y="5200650"/>
              <a:ext cx="341630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The sweets or dried fruit represent all of God’s creations. 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677B349-C451-497E-B720-450D597B59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51511" y="4581526"/>
              <a:ext cx="112728" cy="58102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BA816A5-F6EE-413B-AFA3-FDCC9D30BAEB}"/>
              </a:ext>
            </a:extLst>
          </p:cNvPr>
          <p:cNvCxnSpPr>
            <a:cxnSpLocks/>
          </p:cNvCxnSpPr>
          <p:nvPr/>
        </p:nvCxnSpPr>
        <p:spPr bwMode="auto">
          <a:xfrm>
            <a:off x="1459328" y="2925762"/>
            <a:ext cx="1891497" cy="5032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1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B95A-7431-4332-A18D-68276473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Advent Calendars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0A516D-20F6-4DE0-A805-86A28984E921}"/>
              </a:ext>
            </a:extLst>
          </p:cNvPr>
          <p:cNvSpPr/>
          <p:nvPr/>
        </p:nvSpPr>
        <p:spPr>
          <a:xfrm>
            <a:off x="755651" y="1822596"/>
            <a:ext cx="5838096" cy="772107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Advent calendars start on the 1st of December and countdown to Christmas Eve.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FD26C3-0752-485C-8CB4-A48F17AB043E}"/>
              </a:ext>
            </a:extLst>
          </p:cNvPr>
          <p:cNvSpPr/>
          <p:nvPr/>
        </p:nvSpPr>
        <p:spPr>
          <a:xfrm>
            <a:off x="755651" y="2855021"/>
            <a:ext cx="5284422" cy="772107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Each day a door is opened and shows a Christmas picture.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A31612-02CD-4D1F-B0E2-17DCD43ABAE1}"/>
              </a:ext>
            </a:extLst>
          </p:cNvPr>
          <p:cNvSpPr/>
          <p:nvPr/>
        </p:nvSpPr>
        <p:spPr>
          <a:xfrm>
            <a:off x="755650" y="3890436"/>
            <a:ext cx="5217311" cy="772107"/>
          </a:xfrm>
          <a:prstGeom prst="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/>
              <a:t>Some Advent calendars have a chocolate </a:t>
            </a:r>
            <a:br>
              <a:rPr lang="en-GB" dirty="0"/>
            </a:br>
            <a:r>
              <a:rPr lang="en-GB" dirty="0"/>
              <a:t>treat hidden behind each door!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89EA9578-045C-4648-BD31-362AF17D2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46" y="1562278"/>
            <a:ext cx="3569203" cy="413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36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4889-A36D-4028-9B63-AA0E35FC0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755731"/>
            <a:ext cx="8220075" cy="994306"/>
          </a:xfrm>
        </p:spPr>
        <p:txBody>
          <a:bodyPr/>
          <a:lstStyle/>
          <a:p>
            <a:pPr algn="ctr"/>
            <a:r>
              <a:rPr lang="en-GB" dirty="0"/>
              <a:t>Advent Around the World </a:t>
            </a:r>
            <a:br>
              <a:rPr lang="en-GB" dirty="0"/>
            </a:br>
            <a:r>
              <a:rPr lang="en-GB" dirty="0"/>
              <a:t>Germany</a:t>
            </a:r>
            <a:endParaRPr lang="en-A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B70586-9183-4E91-8501-DFABABED9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416" y="2032000"/>
            <a:ext cx="18716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281B2C-E595-4D6D-A52D-B665E558A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3416" y="22621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In Germany, at Advent you need to check your shoes before putting them 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C6B6DA-33F9-4FDB-9906-EB9E003EC3A5}"/>
              </a:ext>
            </a:extLst>
          </p:cNvPr>
          <p:cNvSpPr/>
          <p:nvPr/>
        </p:nvSpPr>
        <p:spPr>
          <a:xfrm>
            <a:off x="1954635" y="3949701"/>
            <a:ext cx="6274965" cy="772107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lvl="2"/>
            <a:r>
              <a:rPr lang="en-GB" dirty="0"/>
              <a:t>On the 6th December, Saint Nikolaus comes and puts sweets in children's shoes during the night.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56149E-7792-479D-828E-F2019F0CB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3606544"/>
            <a:ext cx="2462603" cy="24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4889-A36D-4028-9B63-AA0E35FC0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755731"/>
            <a:ext cx="8220075" cy="994306"/>
          </a:xfrm>
        </p:spPr>
        <p:txBody>
          <a:bodyPr/>
          <a:lstStyle/>
          <a:p>
            <a:pPr algn="ctr"/>
            <a:r>
              <a:rPr lang="en-GB" dirty="0"/>
              <a:t>Advent Around the World </a:t>
            </a:r>
            <a:br>
              <a:rPr lang="en-GB" dirty="0"/>
            </a:br>
            <a:r>
              <a:rPr lang="en-GB" dirty="0"/>
              <a:t>Denmark</a:t>
            </a:r>
            <a:endParaRPr lang="en-A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281B2C-E595-4D6D-A52D-B665E558A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011" y="2384601"/>
            <a:ext cx="3232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dirty="0">
                <a:solidFill>
                  <a:schemeClr val="tx1"/>
                </a:solidFill>
              </a:rPr>
              <a:t>In Denmark, families burn calendar candles.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C6B6DA-33F9-4FDB-9906-EB9E003EC3A5}"/>
              </a:ext>
            </a:extLst>
          </p:cNvPr>
          <p:cNvSpPr/>
          <p:nvPr/>
        </p:nvSpPr>
        <p:spPr>
          <a:xfrm>
            <a:off x="1793176" y="4092313"/>
            <a:ext cx="6274965" cy="772107"/>
          </a:xfrm>
          <a:prstGeom prst="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lvl="1"/>
            <a:r>
              <a:rPr lang="en-GB" dirty="0"/>
              <a:t>The candle is burnt a little each night until it is finished on Christmas Eve.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7575A-8DB8-43A8-BDBD-9CB8F82B3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326" y="2099112"/>
            <a:ext cx="18716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3E669CAF-EA4B-4CBE-822A-5615DD5D8B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59" y="2297892"/>
            <a:ext cx="1028700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34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C62058F5-E99F-4F27-B9E9-05AC47688FF5}" vid="{052CBA24-7177-4CBD-BE8E-943201157C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130</TotalTime>
  <Words>408</Words>
  <Application>Microsoft Office PowerPoint</Application>
  <PresentationFormat>On-screen Show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Times New Roman</vt:lpstr>
      <vt:lpstr>Twinkl</vt:lpstr>
      <vt:lpstr>Arial</vt:lpstr>
      <vt:lpstr>Sassoon Infant Rg</vt:lpstr>
      <vt:lpstr>Office Theme</vt:lpstr>
      <vt:lpstr>PowerPoint Presentation</vt:lpstr>
      <vt:lpstr>What is Advent?</vt:lpstr>
      <vt:lpstr>When is Advent?</vt:lpstr>
      <vt:lpstr>How is Advent Celebrated?</vt:lpstr>
      <vt:lpstr>How is Advent Celebrated?</vt:lpstr>
      <vt:lpstr>Christingles</vt:lpstr>
      <vt:lpstr>Advent Calendars</vt:lpstr>
      <vt:lpstr>Advent Around the World  Germany</vt:lpstr>
      <vt:lpstr>Advent Around the World  Denmark</vt:lpstr>
      <vt:lpstr>Advent Around the World  Finland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Twinkl A5</dc:creator>
  <cp:lastModifiedBy>Eva MacNamee</cp:lastModifiedBy>
  <cp:revision>10</cp:revision>
  <dcterms:created xsi:type="dcterms:W3CDTF">2020-10-28T01:51:20Z</dcterms:created>
  <dcterms:modified xsi:type="dcterms:W3CDTF">2020-11-27T12:39:25Z</dcterms:modified>
</cp:coreProperties>
</file>