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8" r:id="rId2"/>
    <p:sldId id="263" r:id="rId3"/>
    <p:sldId id="264" r:id="rId4"/>
    <p:sldId id="271" r:id="rId5"/>
    <p:sldId id="275" r:id="rId6"/>
    <p:sldId id="273" r:id="rId7"/>
    <p:sldId id="286" r:id="rId8"/>
    <p:sldId id="287" r:id="rId9"/>
    <p:sldId id="276" r:id="rId10"/>
    <p:sldId id="288" r:id="rId11"/>
    <p:sldId id="289" r:id="rId12"/>
    <p:sldId id="279" r:id="rId13"/>
    <p:sldId id="290" r:id="rId14"/>
    <p:sldId id="291" r:id="rId15"/>
    <p:sldId id="282" r:id="rId16"/>
    <p:sldId id="292" r:id="rId17"/>
    <p:sldId id="293" r:id="rId18"/>
    <p:sldId id="285" r:id="rId19"/>
    <p:sldId id="294" r:id="rId20"/>
    <p:sldId id="295" r:id="rId21"/>
    <p:sldId id="267" r:id="rId22"/>
  </p:sldIdLst>
  <p:sldSz cx="9144000" cy="6858000" type="screen4x3"/>
  <p:notesSz cx="6858000" cy="9144000"/>
  <p:embeddedFontLst>
    <p:embeddedFont>
      <p:font typeface="Twinkl" panose="020B0604020202020204" pitchFamily="2" charset="0"/>
      <p:regular r:id="rId25"/>
      <p:bold r:id="rId26"/>
    </p:embeddedFont>
    <p:embeddedFont>
      <p:font typeface="Sassoon Infant Rg" panose="02000503030000020003" pitchFamily="50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Twinkl SemiBold" pitchFamily="2" charset="0"/>
      <p:bold r:id="rId3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DEC2"/>
    <a:srgbClr val="AFDEF8"/>
    <a:srgbClr val="F7BC92"/>
    <a:srgbClr val="F8BC91"/>
    <a:srgbClr val="87BD31"/>
    <a:srgbClr val="F6A351"/>
    <a:srgbClr val="F08115"/>
    <a:srgbClr val="DE1E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38" y="7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9A8EBED-C67B-4F73-BACF-EC02FD236B3F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E1FE5EF-3FCB-4993-9D05-AAD65438E6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5F40A9-75AC-42F2-9738-EE2974C35BE3}" type="datetimeFigureOut">
              <a:rPr lang="en-GB"/>
              <a:pPr>
                <a:defRPr/>
              </a:pPr>
              <a:t>09/06/2020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1BE217D-237C-4897-B935-9BAD30CFD3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62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8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86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/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Title 1"/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115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745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Good Try, Give It Another Go! </a:t>
            </a:r>
            <a:endParaRPr lang="en-GB" altLang="en-US" sz="3200">
              <a:solidFill>
                <a:schemeClr val="tx1"/>
              </a:solidFill>
              <a:latin typeface="Twinkl SemiBold" pitchFamily="2" charset="0"/>
            </a:endParaRPr>
          </a:p>
        </p:txBody>
      </p:sp>
      <p:sp>
        <p:nvSpPr>
          <p:cNvPr id="17411" name="Text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FD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back</a:t>
            </a:r>
          </a:p>
        </p:txBody>
      </p:sp>
      <p:pic>
        <p:nvPicPr>
          <p:cNvPr id="17412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Well Done, You Got It Correct! </a:t>
            </a:r>
            <a:endParaRPr lang="en-GB" altLang="en-US" sz="3200">
              <a:solidFill>
                <a:schemeClr val="tx1"/>
              </a:solidFill>
            </a:endParaRPr>
          </a:p>
        </p:txBody>
      </p:sp>
      <p:sp>
        <p:nvSpPr>
          <p:cNvPr id="18436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49263" y="938213"/>
            <a:ext cx="8220075" cy="99377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2800" b="0" dirty="0">
                <a:latin typeface="+mn-lt"/>
              </a:rPr>
              <a:t>If Logan caught the bus to school every day, which statement could not have happened? </a:t>
            </a:r>
            <a:endParaRPr lang="en-GB" sz="2800" b="0" dirty="0">
              <a:latin typeface="+mn-lt"/>
            </a:endParaRPr>
          </a:p>
        </p:txBody>
      </p:sp>
      <p:grpSp>
        <p:nvGrpSpPr>
          <p:cNvPr id="19459" name="Group 6"/>
          <p:cNvGrpSpPr>
            <a:grpSpLocks/>
          </p:cNvGrpSpPr>
          <p:nvPr/>
        </p:nvGrpSpPr>
        <p:grpSpPr bwMode="auto">
          <a:xfrm>
            <a:off x="1049338" y="2081213"/>
            <a:ext cx="7038975" cy="808037"/>
            <a:chOff x="1048624" y="2080470"/>
            <a:chExt cx="7038936" cy="809154"/>
          </a:xfrm>
        </p:grpSpPr>
        <p:sp>
          <p:nvSpPr>
            <p:cNvPr id="4" name="Rectangle 3"/>
            <p:cNvSpPr/>
            <p:nvPr/>
          </p:nvSpPr>
          <p:spPr>
            <a:xfrm>
              <a:off x="1048624" y="2080470"/>
              <a:ext cx="7038936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473" name="TextBox 1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2296553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Logan sat at the back of the bus.</a:t>
              </a:r>
            </a:p>
          </p:txBody>
        </p:sp>
        <p:sp>
          <p:nvSpPr>
            <p:cNvPr id="19474" name="TextBox 25"/>
            <p:cNvSpPr txBox="1">
              <a:spLocks noChangeArrowheads="1"/>
            </p:cNvSpPr>
            <p:nvPr/>
          </p:nvSpPr>
          <p:spPr bwMode="auto">
            <a:xfrm>
              <a:off x="2248250" y="2219609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A.</a:t>
              </a:r>
            </a:p>
          </p:txBody>
        </p:sp>
      </p:grpSp>
      <p:grpSp>
        <p:nvGrpSpPr>
          <p:cNvPr id="19460" name="Group 7"/>
          <p:cNvGrpSpPr>
            <a:grpSpLocks/>
          </p:cNvGrpSpPr>
          <p:nvPr/>
        </p:nvGrpSpPr>
        <p:grpSpPr bwMode="auto">
          <a:xfrm>
            <a:off x="1049338" y="3006725"/>
            <a:ext cx="7037387" cy="809625"/>
            <a:chOff x="1048624" y="3007227"/>
            <a:chExt cx="7038363" cy="809154"/>
          </a:xfrm>
        </p:grpSpPr>
        <p:sp>
          <p:nvSpPr>
            <p:cNvPr id="13" name="Rectangle 12"/>
            <p:cNvSpPr/>
            <p:nvPr/>
          </p:nvSpPr>
          <p:spPr>
            <a:xfrm>
              <a:off x="1048624" y="3007227"/>
              <a:ext cx="7038363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470" name="TextBox 16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3219121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Logan had a window seat.</a:t>
              </a:r>
            </a:p>
          </p:txBody>
        </p:sp>
        <p:sp>
          <p:nvSpPr>
            <p:cNvPr id="19471" name="TextBox 27"/>
            <p:cNvSpPr txBox="1">
              <a:spLocks noChangeArrowheads="1"/>
            </p:cNvSpPr>
            <p:nvPr/>
          </p:nvSpPr>
          <p:spPr bwMode="auto">
            <a:xfrm>
              <a:off x="2248249" y="3142177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B.</a:t>
              </a:r>
            </a:p>
          </p:txBody>
        </p:sp>
      </p:grpSp>
      <p:grpSp>
        <p:nvGrpSpPr>
          <p:cNvPr id="19461" name="Group 8"/>
          <p:cNvGrpSpPr>
            <a:grpSpLocks/>
          </p:cNvGrpSpPr>
          <p:nvPr/>
        </p:nvGrpSpPr>
        <p:grpSpPr bwMode="auto">
          <a:xfrm>
            <a:off x="1039813" y="3933825"/>
            <a:ext cx="7046912" cy="809625"/>
            <a:chOff x="1039665" y="3933984"/>
            <a:chExt cx="7047322" cy="809154"/>
          </a:xfrm>
        </p:grpSpPr>
        <p:sp>
          <p:nvSpPr>
            <p:cNvPr id="14" name="Rectangle 13"/>
            <p:cNvSpPr/>
            <p:nvPr/>
          </p:nvSpPr>
          <p:spPr>
            <a:xfrm>
              <a:off x="1049191" y="3933984"/>
              <a:ext cx="7037796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467" name="TextBox 17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39665" y="4161912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Logan rode his bike. </a:t>
              </a:r>
            </a:p>
          </p:txBody>
        </p:sp>
        <p:sp>
          <p:nvSpPr>
            <p:cNvPr id="19468" name="TextBox 28"/>
            <p:cNvSpPr txBox="1">
              <a:spLocks noChangeArrowheads="1"/>
            </p:cNvSpPr>
            <p:nvPr/>
          </p:nvSpPr>
          <p:spPr bwMode="auto">
            <a:xfrm>
              <a:off x="2248249" y="4076951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C.</a:t>
              </a:r>
            </a:p>
          </p:txBody>
        </p:sp>
      </p:grpSp>
      <p:grpSp>
        <p:nvGrpSpPr>
          <p:cNvPr id="19462" name="Group 9"/>
          <p:cNvGrpSpPr>
            <a:grpSpLocks/>
          </p:cNvGrpSpPr>
          <p:nvPr/>
        </p:nvGrpSpPr>
        <p:grpSpPr bwMode="auto">
          <a:xfrm>
            <a:off x="1049338" y="4860925"/>
            <a:ext cx="7037387" cy="809625"/>
            <a:chOff x="1048623" y="4860741"/>
            <a:chExt cx="7038363" cy="809154"/>
          </a:xfrm>
        </p:grpSpPr>
        <p:sp>
          <p:nvSpPr>
            <p:cNvPr id="15" name="Rectangle 14"/>
            <p:cNvSpPr/>
            <p:nvPr/>
          </p:nvSpPr>
          <p:spPr>
            <a:xfrm>
              <a:off x="1048623" y="4860741"/>
              <a:ext cx="7038363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9464" name="TextBox 18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5084480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 Logan left his bag on the bus.</a:t>
              </a:r>
            </a:p>
          </p:txBody>
        </p:sp>
        <p:sp>
          <p:nvSpPr>
            <p:cNvPr id="19465" name="TextBox 29"/>
            <p:cNvSpPr txBox="1">
              <a:spLocks noChangeArrowheads="1"/>
            </p:cNvSpPr>
            <p:nvPr/>
          </p:nvSpPr>
          <p:spPr bwMode="auto">
            <a:xfrm>
              <a:off x="2248249" y="5003708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Good Try, Give It Another Go! </a:t>
            </a:r>
            <a:endParaRPr lang="en-GB" altLang="en-US" sz="3200">
              <a:solidFill>
                <a:schemeClr val="tx1"/>
              </a:solidFill>
              <a:latin typeface="Twinkl SemiBold" pitchFamily="2" charset="0"/>
            </a:endParaRPr>
          </a:p>
        </p:txBody>
      </p:sp>
      <p:sp>
        <p:nvSpPr>
          <p:cNvPr id="20483" name="Text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FD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back</a:t>
            </a:r>
          </a:p>
        </p:txBody>
      </p:sp>
      <p:pic>
        <p:nvPicPr>
          <p:cNvPr id="20484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Well Done, You Got It Correct! </a:t>
            </a:r>
            <a:endParaRPr lang="en-GB" altLang="en-US" sz="3200">
              <a:solidFill>
                <a:schemeClr val="tx1"/>
              </a:solidFill>
            </a:endParaRPr>
          </a:p>
        </p:txBody>
      </p:sp>
      <p:sp>
        <p:nvSpPr>
          <p:cNvPr id="21508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49263" y="938213"/>
            <a:ext cx="8220075" cy="99377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2800" b="0" dirty="0">
                <a:latin typeface="+mn-lt"/>
              </a:rPr>
              <a:t>At the school swimming carnival Ava swam in three races: freestyle, backstroke and breaststroke. Which statement could not have happened? </a:t>
            </a:r>
            <a:endParaRPr lang="en-GB" sz="2800" b="0" dirty="0">
              <a:latin typeface="+mn-lt"/>
            </a:endParaRPr>
          </a:p>
        </p:txBody>
      </p:sp>
      <p:grpSp>
        <p:nvGrpSpPr>
          <p:cNvPr id="22531" name="Group 1"/>
          <p:cNvGrpSpPr>
            <a:grpSpLocks/>
          </p:cNvGrpSpPr>
          <p:nvPr/>
        </p:nvGrpSpPr>
        <p:grpSpPr bwMode="auto">
          <a:xfrm>
            <a:off x="1049338" y="2743200"/>
            <a:ext cx="7038975" cy="809625"/>
            <a:chOff x="1048624" y="2340529"/>
            <a:chExt cx="7038936" cy="809154"/>
          </a:xfrm>
        </p:grpSpPr>
        <p:sp>
          <p:nvSpPr>
            <p:cNvPr id="4" name="Rectangle 3"/>
            <p:cNvSpPr/>
            <p:nvPr/>
          </p:nvSpPr>
          <p:spPr>
            <a:xfrm>
              <a:off x="1048624" y="2340529"/>
              <a:ext cx="7038936" cy="809154"/>
            </a:xfrm>
            <a:prstGeom prst="rect">
              <a:avLst/>
            </a:prstGeom>
            <a:solidFill>
              <a:srgbClr val="F7B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2541" name="TextBox 1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2556612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Ava came second in the butterfly.</a:t>
              </a:r>
            </a:p>
          </p:txBody>
        </p:sp>
        <p:sp>
          <p:nvSpPr>
            <p:cNvPr id="22542" name="TextBox 25"/>
            <p:cNvSpPr txBox="1">
              <a:spLocks noChangeArrowheads="1"/>
            </p:cNvSpPr>
            <p:nvPr/>
          </p:nvSpPr>
          <p:spPr bwMode="auto">
            <a:xfrm>
              <a:off x="1174458" y="2479668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A.</a:t>
              </a:r>
            </a:p>
          </p:txBody>
        </p:sp>
      </p:grpSp>
      <p:grpSp>
        <p:nvGrpSpPr>
          <p:cNvPr id="22532" name="Group 2"/>
          <p:cNvGrpSpPr>
            <a:grpSpLocks/>
          </p:cNvGrpSpPr>
          <p:nvPr/>
        </p:nvGrpSpPr>
        <p:grpSpPr bwMode="auto">
          <a:xfrm>
            <a:off x="1049338" y="3670300"/>
            <a:ext cx="7037387" cy="808038"/>
            <a:chOff x="1048624" y="3267286"/>
            <a:chExt cx="7038363" cy="809154"/>
          </a:xfrm>
        </p:grpSpPr>
        <p:sp>
          <p:nvSpPr>
            <p:cNvPr id="13" name="Rectangle 12"/>
            <p:cNvSpPr/>
            <p:nvPr/>
          </p:nvSpPr>
          <p:spPr>
            <a:xfrm>
              <a:off x="1048624" y="3267286"/>
              <a:ext cx="7038363" cy="809154"/>
            </a:xfrm>
            <a:prstGeom prst="rect">
              <a:avLst/>
            </a:prstGeom>
            <a:solidFill>
              <a:srgbClr val="F7B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2538" name="TextBox 16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383515" y="3479180"/>
              <a:ext cx="66945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Ava came first in the freestyle and third in the backstroke.</a:t>
              </a:r>
            </a:p>
          </p:txBody>
        </p:sp>
        <p:sp>
          <p:nvSpPr>
            <p:cNvPr id="22539" name="TextBox 27"/>
            <p:cNvSpPr txBox="1">
              <a:spLocks noChangeArrowheads="1"/>
            </p:cNvSpPr>
            <p:nvPr/>
          </p:nvSpPr>
          <p:spPr bwMode="auto">
            <a:xfrm>
              <a:off x="1174458" y="3402236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B.</a:t>
              </a:r>
            </a:p>
          </p:txBody>
        </p:sp>
      </p:grpSp>
      <p:grpSp>
        <p:nvGrpSpPr>
          <p:cNvPr id="22533" name="Group 4"/>
          <p:cNvGrpSpPr>
            <a:grpSpLocks/>
          </p:cNvGrpSpPr>
          <p:nvPr/>
        </p:nvGrpSpPr>
        <p:grpSpPr bwMode="auto">
          <a:xfrm>
            <a:off x="1039813" y="4597400"/>
            <a:ext cx="7046912" cy="808038"/>
            <a:chOff x="1039665" y="4194043"/>
            <a:chExt cx="7047322" cy="809154"/>
          </a:xfrm>
        </p:grpSpPr>
        <p:sp>
          <p:nvSpPr>
            <p:cNvPr id="14" name="Rectangle 13"/>
            <p:cNvSpPr/>
            <p:nvPr/>
          </p:nvSpPr>
          <p:spPr>
            <a:xfrm>
              <a:off x="1049191" y="4194043"/>
              <a:ext cx="7037796" cy="809154"/>
            </a:xfrm>
            <a:prstGeom prst="rect">
              <a:avLst/>
            </a:prstGeom>
            <a:solidFill>
              <a:srgbClr val="F7B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2535" name="TextBox 17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39665" y="4421971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Ava came fifth in the breaststroke. </a:t>
              </a:r>
            </a:p>
          </p:txBody>
        </p:sp>
        <p:sp>
          <p:nvSpPr>
            <p:cNvPr id="22536" name="TextBox 28"/>
            <p:cNvSpPr txBox="1">
              <a:spLocks noChangeArrowheads="1"/>
            </p:cNvSpPr>
            <p:nvPr/>
          </p:nvSpPr>
          <p:spPr bwMode="auto">
            <a:xfrm>
              <a:off x="1174458" y="4337010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C.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Good Try, Give It Another Go! </a:t>
            </a:r>
            <a:endParaRPr lang="en-GB" altLang="en-US" sz="3200">
              <a:solidFill>
                <a:schemeClr val="tx1"/>
              </a:solidFill>
              <a:latin typeface="Twinkl SemiBold" pitchFamily="2" charset="0"/>
            </a:endParaRPr>
          </a:p>
        </p:txBody>
      </p:sp>
      <p:sp>
        <p:nvSpPr>
          <p:cNvPr id="23555" name="Text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FD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back</a:t>
            </a:r>
          </a:p>
        </p:txBody>
      </p:sp>
      <p:pic>
        <p:nvPicPr>
          <p:cNvPr id="2355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Well Done, You Got It Correct! </a:t>
            </a:r>
            <a:endParaRPr lang="en-GB" altLang="en-US" sz="3200">
              <a:solidFill>
                <a:schemeClr val="tx1"/>
              </a:solidFill>
            </a:endParaRPr>
          </a:p>
        </p:txBody>
      </p:sp>
      <p:sp>
        <p:nvSpPr>
          <p:cNvPr id="24580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49263" y="938213"/>
            <a:ext cx="8220075" cy="99377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2800" b="0" dirty="0">
                <a:latin typeface="+mn-lt"/>
              </a:rPr>
              <a:t>If Hunter has sports practice on Mondays and Wednesdays straight after school, which statement could not have happened? </a:t>
            </a:r>
            <a:endParaRPr lang="en-GB" sz="2800" b="0" dirty="0">
              <a:latin typeface="+mn-lt"/>
            </a:endParaRPr>
          </a:p>
        </p:txBody>
      </p:sp>
      <p:grpSp>
        <p:nvGrpSpPr>
          <p:cNvPr id="25603" name="Group 1"/>
          <p:cNvGrpSpPr>
            <a:grpSpLocks/>
          </p:cNvGrpSpPr>
          <p:nvPr/>
        </p:nvGrpSpPr>
        <p:grpSpPr bwMode="auto">
          <a:xfrm>
            <a:off x="1049338" y="2265363"/>
            <a:ext cx="7038975" cy="808037"/>
            <a:chOff x="1049197" y="2080470"/>
            <a:chExt cx="7038363" cy="809154"/>
          </a:xfrm>
        </p:grpSpPr>
        <p:sp>
          <p:nvSpPr>
            <p:cNvPr id="4" name="Rectangle 3"/>
            <p:cNvSpPr/>
            <p:nvPr/>
          </p:nvSpPr>
          <p:spPr>
            <a:xfrm>
              <a:off x="1049197" y="2080470"/>
              <a:ext cx="7038363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17" name="TextBox 1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828797" y="2296553"/>
              <a:ext cx="61826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Hunter packed his sports clothes in his bag on Wednesday. </a:t>
              </a:r>
            </a:p>
          </p:txBody>
        </p:sp>
        <p:sp>
          <p:nvSpPr>
            <p:cNvPr id="25618" name="TextBox 25"/>
            <p:cNvSpPr txBox="1">
              <a:spLocks noChangeArrowheads="1"/>
            </p:cNvSpPr>
            <p:nvPr/>
          </p:nvSpPr>
          <p:spPr bwMode="auto">
            <a:xfrm>
              <a:off x="1283515" y="2219609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A.</a:t>
              </a:r>
            </a:p>
          </p:txBody>
        </p:sp>
      </p:grpSp>
      <p:grpSp>
        <p:nvGrpSpPr>
          <p:cNvPr id="25604" name="Group 2"/>
          <p:cNvGrpSpPr>
            <a:grpSpLocks/>
          </p:cNvGrpSpPr>
          <p:nvPr/>
        </p:nvGrpSpPr>
        <p:grpSpPr bwMode="auto">
          <a:xfrm>
            <a:off x="1049338" y="3192463"/>
            <a:ext cx="7037387" cy="808037"/>
            <a:chOff x="1048624" y="3007227"/>
            <a:chExt cx="7038363" cy="809154"/>
          </a:xfrm>
        </p:grpSpPr>
        <p:sp>
          <p:nvSpPr>
            <p:cNvPr id="13" name="Rectangle 12"/>
            <p:cNvSpPr/>
            <p:nvPr/>
          </p:nvSpPr>
          <p:spPr>
            <a:xfrm>
              <a:off x="1048624" y="3007227"/>
              <a:ext cx="7038363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14" name="TextBox 16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3219121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Hunter practised footy on Monday. </a:t>
              </a:r>
            </a:p>
          </p:txBody>
        </p:sp>
        <p:sp>
          <p:nvSpPr>
            <p:cNvPr id="25615" name="TextBox 27"/>
            <p:cNvSpPr txBox="1">
              <a:spLocks noChangeArrowheads="1"/>
            </p:cNvSpPr>
            <p:nvPr/>
          </p:nvSpPr>
          <p:spPr bwMode="auto">
            <a:xfrm>
              <a:off x="1283514" y="3142177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B.</a:t>
              </a:r>
            </a:p>
          </p:txBody>
        </p:sp>
      </p:grpSp>
      <p:grpSp>
        <p:nvGrpSpPr>
          <p:cNvPr id="25605" name="Group 4"/>
          <p:cNvGrpSpPr>
            <a:grpSpLocks/>
          </p:cNvGrpSpPr>
          <p:nvPr/>
        </p:nvGrpSpPr>
        <p:grpSpPr bwMode="auto">
          <a:xfrm>
            <a:off x="1039813" y="4117975"/>
            <a:ext cx="7046912" cy="809625"/>
            <a:chOff x="1039665" y="3933984"/>
            <a:chExt cx="7047322" cy="809154"/>
          </a:xfrm>
        </p:grpSpPr>
        <p:sp>
          <p:nvSpPr>
            <p:cNvPr id="14" name="Rectangle 13"/>
            <p:cNvSpPr/>
            <p:nvPr/>
          </p:nvSpPr>
          <p:spPr>
            <a:xfrm>
              <a:off x="1049191" y="3933984"/>
              <a:ext cx="7037796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11" name="TextBox 17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39665" y="4161912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Hunter practised for 60 minutes on both days. </a:t>
              </a:r>
            </a:p>
          </p:txBody>
        </p:sp>
        <p:sp>
          <p:nvSpPr>
            <p:cNvPr id="25612" name="TextBox 28"/>
            <p:cNvSpPr txBox="1">
              <a:spLocks noChangeArrowheads="1"/>
            </p:cNvSpPr>
            <p:nvPr/>
          </p:nvSpPr>
          <p:spPr bwMode="auto">
            <a:xfrm>
              <a:off x="1283514" y="4076951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C.</a:t>
              </a:r>
            </a:p>
          </p:txBody>
        </p:sp>
      </p:grpSp>
      <p:grpSp>
        <p:nvGrpSpPr>
          <p:cNvPr id="25606" name="Group 5"/>
          <p:cNvGrpSpPr>
            <a:grpSpLocks/>
          </p:cNvGrpSpPr>
          <p:nvPr/>
        </p:nvGrpSpPr>
        <p:grpSpPr bwMode="auto">
          <a:xfrm>
            <a:off x="1049338" y="5045075"/>
            <a:ext cx="7037387" cy="809625"/>
            <a:chOff x="1048623" y="4860741"/>
            <a:chExt cx="7038363" cy="809154"/>
          </a:xfrm>
        </p:grpSpPr>
        <p:sp>
          <p:nvSpPr>
            <p:cNvPr id="15" name="Rectangle 14">
              <a:hlinkClick r:id="rId3" action="ppaction://hlinksldjump"/>
            </p:cNvPr>
            <p:cNvSpPr/>
            <p:nvPr/>
          </p:nvSpPr>
          <p:spPr>
            <a:xfrm>
              <a:off x="1048623" y="4860741"/>
              <a:ext cx="7038363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25608" name="TextBox 18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5084480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 Hunter had sports practice three times a week. </a:t>
              </a:r>
            </a:p>
          </p:txBody>
        </p:sp>
        <p:sp>
          <p:nvSpPr>
            <p:cNvPr id="25609" name="TextBox 29"/>
            <p:cNvSpPr txBox="1">
              <a:spLocks noChangeArrowheads="1"/>
            </p:cNvSpPr>
            <p:nvPr/>
          </p:nvSpPr>
          <p:spPr bwMode="auto">
            <a:xfrm>
              <a:off x="1283514" y="5003708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Good Try, Give It Another Go! </a:t>
            </a:r>
            <a:endParaRPr lang="en-GB" altLang="en-US" sz="3200">
              <a:solidFill>
                <a:schemeClr val="tx1"/>
              </a:solidFill>
              <a:latin typeface="Twinkl SemiBold" pitchFamily="2" charset="0"/>
            </a:endParaRPr>
          </a:p>
        </p:txBody>
      </p:sp>
      <p:sp>
        <p:nvSpPr>
          <p:cNvPr id="26627" name="Text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FD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back</a:t>
            </a:r>
          </a:p>
        </p:txBody>
      </p:sp>
      <p:pic>
        <p:nvPicPr>
          <p:cNvPr id="26628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9219" name="Title 1"/>
          <p:cNvSpPr txBox="1">
            <a:spLocks/>
          </p:cNvSpPr>
          <p:nvPr/>
        </p:nvSpPr>
        <p:spPr bwMode="auto">
          <a:xfrm>
            <a:off x="628650" y="735013"/>
            <a:ext cx="7886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chemeClr val="tx1"/>
                </a:solidFill>
                <a:latin typeface="Twinkl SemiBold" pitchFamily="2" charset="0"/>
              </a:rPr>
              <a:t>Aim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28650" y="1127125"/>
            <a:ext cx="7886700" cy="1409700"/>
          </a:xfrm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AU" sz="2400" dirty="0">
                <a:solidFill>
                  <a:schemeClr val="tx1"/>
                </a:solidFill>
                <a:latin typeface="+mn-lt"/>
                <a:cs typeface="+mn-cs"/>
              </a:rPr>
              <a:t>I can identify everyday events where one cannot happen if the other happens.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AU" sz="2400" b="1" dirty="0">
                <a:solidFill>
                  <a:schemeClr val="tx1"/>
                </a:solidFill>
                <a:latin typeface="Twinkl" pitchFamily="2" charset="0"/>
                <a:cs typeface="+mn-cs"/>
              </a:rPr>
              <a:t>(ACMSP093)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Well Done, You Got It Correct! </a:t>
            </a:r>
            <a:endParaRPr lang="en-GB" altLang="en-US" sz="3200">
              <a:solidFill>
                <a:schemeClr val="tx1"/>
              </a:solidFill>
            </a:endParaRPr>
          </a:p>
        </p:txBody>
      </p:sp>
      <p:sp>
        <p:nvSpPr>
          <p:cNvPr id="27652" name="Text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373938" y="5713413"/>
            <a:ext cx="1065212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finish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49263" y="938213"/>
            <a:ext cx="8220075" cy="99377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2800" b="0" dirty="0">
                <a:latin typeface="+mn-lt"/>
              </a:rPr>
              <a:t>Natalie rolled two six-sided dice and added the numbers together. Which number could she not have made? </a:t>
            </a:r>
            <a:endParaRPr lang="en-GB" sz="2800" b="0" dirty="0">
              <a:latin typeface="+mn-lt"/>
            </a:endParaRPr>
          </a:p>
        </p:txBody>
      </p:sp>
      <p:grpSp>
        <p:nvGrpSpPr>
          <p:cNvPr id="10243" name="Group 1"/>
          <p:cNvGrpSpPr>
            <a:grpSpLocks/>
          </p:cNvGrpSpPr>
          <p:nvPr/>
        </p:nvGrpSpPr>
        <p:grpSpPr bwMode="auto">
          <a:xfrm>
            <a:off x="1049338" y="2247900"/>
            <a:ext cx="7038975" cy="809625"/>
            <a:chOff x="1048624" y="2080470"/>
            <a:chExt cx="7038936" cy="809154"/>
          </a:xfrm>
        </p:grpSpPr>
        <p:sp>
          <p:nvSpPr>
            <p:cNvPr id="4" name="Rectangle 3">
              <a:hlinkClick r:id="rId2" action="ppaction://hlinksldjump"/>
            </p:cNvPr>
            <p:cNvSpPr/>
            <p:nvPr/>
          </p:nvSpPr>
          <p:spPr>
            <a:xfrm>
              <a:off x="1048624" y="2080470"/>
              <a:ext cx="7038936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257" name="TextBox 1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2296553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twelve</a:t>
              </a:r>
            </a:p>
          </p:txBody>
        </p:sp>
        <p:sp>
          <p:nvSpPr>
            <p:cNvPr id="10258" name="TextBox 25"/>
            <p:cNvSpPr txBox="1">
              <a:spLocks noChangeArrowheads="1"/>
            </p:cNvSpPr>
            <p:nvPr/>
          </p:nvSpPr>
          <p:spPr bwMode="auto">
            <a:xfrm>
              <a:off x="2734812" y="2219609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A.</a:t>
              </a:r>
            </a:p>
          </p:txBody>
        </p:sp>
      </p:grpSp>
      <p:grpSp>
        <p:nvGrpSpPr>
          <p:cNvPr id="10244" name="Group 2"/>
          <p:cNvGrpSpPr>
            <a:grpSpLocks/>
          </p:cNvGrpSpPr>
          <p:nvPr/>
        </p:nvGrpSpPr>
        <p:grpSpPr bwMode="auto">
          <a:xfrm>
            <a:off x="1049338" y="3175000"/>
            <a:ext cx="7037387" cy="809625"/>
            <a:chOff x="1048624" y="3007227"/>
            <a:chExt cx="7038363" cy="809154"/>
          </a:xfrm>
        </p:grpSpPr>
        <p:sp>
          <p:nvSpPr>
            <p:cNvPr id="13" name="Rectangle 12">
              <a:hlinkClick r:id="rId2" action="ppaction://hlinksldjump"/>
            </p:cNvPr>
            <p:cNvSpPr/>
            <p:nvPr/>
          </p:nvSpPr>
          <p:spPr>
            <a:xfrm>
              <a:off x="1048624" y="3007227"/>
              <a:ext cx="7038363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sp>
          <p:nvSpPr>
            <p:cNvPr id="10254" name="TextBox 16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3219121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nine</a:t>
              </a:r>
            </a:p>
          </p:txBody>
        </p:sp>
        <p:sp>
          <p:nvSpPr>
            <p:cNvPr id="10255" name="TextBox 27"/>
            <p:cNvSpPr txBox="1">
              <a:spLocks noChangeArrowheads="1"/>
            </p:cNvSpPr>
            <p:nvPr/>
          </p:nvSpPr>
          <p:spPr bwMode="auto">
            <a:xfrm>
              <a:off x="2734811" y="3167086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B.</a:t>
              </a:r>
            </a:p>
          </p:txBody>
        </p:sp>
      </p:grpSp>
      <p:grpSp>
        <p:nvGrpSpPr>
          <p:cNvPr id="10245" name="Group 4"/>
          <p:cNvGrpSpPr>
            <a:grpSpLocks/>
          </p:cNvGrpSpPr>
          <p:nvPr/>
        </p:nvGrpSpPr>
        <p:grpSpPr bwMode="auto">
          <a:xfrm>
            <a:off x="1039813" y="4102100"/>
            <a:ext cx="7046912" cy="808038"/>
            <a:chOff x="1039665" y="3933984"/>
            <a:chExt cx="7047322" cy="809154"/>
          </a:xfrm>
        </p:grpSpPr>
        <p:sp>
          <p:nvSpPr>
            <p:cNvPr id="14" name="Rectangle 13">
              <a:hlinkClick r:id="rId3" action="ppaction://hlinksldjump"/>
            </p:cNvPr>
            <p:cNvSpPr/>
            <p:nvPr/>
          </p:nvSpPr>
          <p:spPr>
            <a:xfrm>
              <a:off x="1049191" y="3933984"/>
              <a:ext cx="7037796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251" name="TextBox 17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39665" y="4161912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fourteen</a:t>
              </a:r>
            </a:p>
          </p:txBody>
        </p:sp>
        <p:sp>
          <p:nvSpPr>
            <p:cNvPr id="10252" name="TextBox 28"/>
            <p:cNvSpPr txBox="1">
              <a:spLocks noChangeArrowheads="1"/>
            </p:cNvSpPr>
            <p:nvPr/>
          </p:nvSpPr>
          <p:spPr bwMode="auto">
            <a:xfrm>
              <a:off x="2734811" y="4076951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C.</a:t>
              </a:r>
            </a:p>
          </p:txBody>
        </p:sp>
      </p:grpSp>
      <p:grpSp>
        <p:nvGrpSpPr>
          <p:cNvPr id="10246" name="Group 5"/>
          <p:cNvGrpSpPr>
            <a:grpSpLocks/>
          </p:cNvGrpSpPr>
          <p:nvPr/>
        </p:nvGrpSpPr>
        <p:grpSpPr bwMode="auto">
          <a:xfrm>
            <a:off x="1049338" y="5029200"/>
            <a:ext cx="7037387" cy="808038"/>
            <a:chOff x="1048623" y="4860741"/>
            <a:chExt cx="7038363" cy="809154"/>
          </a:xfrm>
        </p:grpSpPr>
        <p:sp>
          <p:nvSpPr>
            <p:cNvPr id="15" name="Rectangle 14">
              <a:hlinkClick r:id="rId2" action="ppaction://hlinksldjump"/>
            </p:cNvPr>
            <p:cNvSpPr/>
            <p:nvPr/>
          </p:nvSpPr>
          <p:spPr>
            <a:xfrm>
              <a:off x="1048623" y="4860741"/>
              <a:ext cx="7038363" cy="809154"/>
            </a:xfrm>
            <a:prstGeom prst="rect">
              <a:avLst/>
            </a:prstGeom>
            <a:solidFill>
              <a:srgbClr val="AFD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248" name="TextBox 18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5084480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>
                  <a:solidFill>
                    <a:schemeClr val="tx1"/>
                  </a:solidFill>
                </a:rPr>
                <a:t>eleven</a:t>
              </a:r>
            </a:p>
          </p:txBody>
        </p:sp>
        <p:sp>
          <p:nvSpPr>
            <p:cNvPr id="10249" name="TextBox 29"/>
            <p:cNvSpPr txBox="1">
              <a:spLocks noChangeArrowheads="1"/>
            </p:cNvSpPr>
            <p:nvPr/>
          </p:nvSpPr>
          <p:spPr bwMode="auto">
            <a:xfrm>
              <a:off x="2734811" y="5003708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Good Try, Give It Another Go! </a:t>
            </a:r>
            <a:endParaRPr lang="en-GB" altLang="en-US" sz="3200">
              <a:solidFill>
                <a:schemeClr val="tx1"/>
              </a:solidFill>
              <a:latin typeface="Twinkl SemiBold" pitchFamily="2" charset="0"/>
            </a:endParaRPr>
          </a:p>
        </p:txBody>
      </p:sp>
      <p:sp>
        <p:nvSpPr>
          <p:cNvPr id="11267" name="Text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FD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back</a:t>
            </a:r>
          </a:p>
        </p:txBody>
      </p:sp>
      <p:pic>
        <p:nvPicPr>
          <p:cNvPr id="11268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Well Done, You Got It Correct! </a:t>
            </a:r>
            <a:endParaRPr lang="en-GB" altLang="en-US" sz="3200">
              <a:solidFill>
                <a:schemeClr val="tx1"/>
              </a:solidFill>
            </a:endParaRPr>
          </a:p>
        </p:txBody>
      </p:sp>
      <p:sp>
        <p:nvSpPr>
          <p:cNvPr id="12292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49263" y="938213"/>
            <a:ext cx="8220075" cy="99377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2800" b="0" dirty="0">
                <a:latin typeface="+mn-lt"/>
              </a:rPr>
              <a:t>Jacob spent $10 at the shop. He was given $5 change. Which coins would he not have received? </a:t>
            </a:r>
            <a:endParaRPr lang="en-GB" sz="2800" b="0" dirty="0">
              <a:latin typeface="+mn-lt"/>
            </a:endParaRPr>
          </a:p>
        </p:txBody>
      </p:sp>
      <p:grpSp>
        <p:nvGrpSpPr>
          <p:cNvPr id="13315" name="Group 8"/>
          <p:cNvGrpSpPr>
            <a:grpSpLocks/>
          </p:cNvGrpSpPr>
          <p:nvPr/>
        </p:nvGrpSpPr>
        <p:grpSpPr bwMode="auto">
          <a:xfrm>
            <a:off x="1049338" y="2265363"/>
            <a:ext cx="7038975" cy="808037"/>
            <a:chOff x="1048624" y="2080470"/>
            <a:chExt cx="7038936" cy="809154"/>
          </a:xfrm>
        </p:grpSpPr>
        <p:sp>
          <p:nvSpPr>
            <p:cNvPr id="4" name="Rectangle 3">
              <a:hlinkClick r:id="rId2" action="ppaction://hlinksldjump"/>
            </p:cNvPr>
            <p:cNvSpPr/>
            <p:nvPr/>
          </p:nvSpPr>
          <p:spPr>
            <a:xfrm>
              <a:off x="1048624" y="2080470"/>
              <a:ext cx="7038936" cy="809154"/>
            </a:xfrm>
            <a:prstGeom prst="rect">
              <a:avLst/>
            </a:prstGeom>
            <a:solidFill>
              <a:srgbClr val="F8B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329" name="TextBox 1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2296553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3 × $2 </a:t>
              </a:r>
              <a:endParaRPr lang="en-GB" altLang="en-US">
                <a:solidFill>
                  <a:schemeClr val="tx1"/>
                </a:solidFill>
              </a:endParaRPr>
            </a:p>
          </p:txBody>
        </p:sp>
        <p:sp>
          <p:nvSpPr>
            <p:cNvPr id="13330" name="TextBox 25"/>
            <p:cNvSpPr txBox="1">
              <a:spLocks noChangeArrowheads="1"/>
            </p:cNvSpPr>
            <p:nvPr/>
          </p:nvSpPr>
          <p:spPr bwMode="auto">
            <a:xfrm>
              <a:off x="2734812" y="2219609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A.</a:t>
              </a:r>
            </a:p>
          </p:txBody>
        </p:sp>
      </p:grpSp>
      <p:grpSp>
        <p:nvGrpSpPr>
          <p:cNvPr id="13316" name="Group 9"/>
          <p:cNvGrpSpPr>
            <a:grpSpLocks/>
          </p:cNvGrpSpPr>
          <p:nvPr/>
        </p:nvGrpSpPr>
        <p:grpSpPr bwMode="auto">
          <a:xfrm>
            <a:off x="1049338" y="3200400"/>
            <a:ext cx="7037387" cy="809625"/>
            <a:chOff x="1048624" y="3007227"/>
            <a:chExt cx="7038363" cy="809154"/>
          </a:xfrm>
        </p:grpSpPr>
        <p:sp>
          <p:nvSpPr>
            <p:cNvPr id="13" name="Rectangle 12"/>
            <p:cNvSpPr/>
            <p:nvPr/>
          </p:nvSpPr>
          <p:spPr>
            <a:xfrm>
              <a:off x="1048624" y="3007227"/>
              <a:ext cx="7038363" cy="809154"/>
            </a:xfrm>
            <a:prstGeom prst="rect">
              <a:avLst/>
            </a:prstGeom>
            <a:solidFill>
              <a:srgbClr val="F8B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326" name="TextBox 16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3219121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5 × $1</a:t>
              </a:r>
            </a:p>
          </p:txBody>
        </p:sp>
        <p:sp>
          <p:nvSpPr>
            <p:cNvPr id="13327" name="TextBox 27"/>
            <p:cNvSpPr txBox="1">
              <a:spLocks noChangeArrowheads="1"/>
            </p:cNvSpPr>
            <p:nvPr/>
          </p:nvSpPr>
          <p:spPr bwMode="auto">
            <a:xfrm>
              <a:off x="2734811" y="3167086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B.</a:t>
              </a:r>
            </a:p>
          </p:txBody>
        </p:sp>
      </p:grpSp>
      <p:grpSp>
        <p:nvGrpSpPr>
          <p:cNvPr id="13317" name="Group 11"/>
          <p:cNvGrpSpPr>
            <a:grpSpLocks/>
          </p:cNvGrpSpPr>
          <p:nvPr/>
        </p:nvGrpSpPr>
        <p:grpSpPr bwMode="auto">
          <a:xfrm>
            <a:off x="1039813" y="4127500"/>
            <a:ext cx="7046912" cy="808038"/>
            <a:chOff x="1039665" y="3933984"/>
            <a:chExt cx="7047322" cy="809154"/>
          </a:xfrm>
        </p:grpSpPr>
        <p:sp>
          <p:nvSpPr>
            <p:cNvPr id="14" name="Rectangle 13"/>
            <p:cNvSpPr/>
            <p:nvPr/>
          </p:nvSpPr>
          <p:spPr>
            <a:xfrm>
              <a:off x="1049191" y="3933984"/>
              <a:ext cx="7037796" cy="809154"/>
            </a:xfrm>
            <a:prstGeom prst="rect">
              <a:avLst/>
            </a:prstGeom>
            <a:solidFill>
              <a:srgbClr val="F8B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323" name="TextBox 17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39665" y="4161912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 2 × $2 and 1 x $1 </a:t>
              </a:r>
            </a:p>
          </p:txBody>
        </p:sp>
        <p:sp>
          <p:nvSpPr>
            <p:cNvPr id="13324" name="TextBox 28"/>
            <p:cNvSpPr txBox="1">
              <a:spLocks noChangeArrowheads="1"/>
            </p:cNvSpPr>
            <p:nvPr/>
          </p:nvSpPr>
          <p:spPr bwMode="auto">
            <a:xfrm>
              <a:off x="2734811" y="4076951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C.</a:t>
              </a:r>
            </a:p>
          </p:txBody>
        </p:sp>
      </p:grpSp>
      <p:grpSp>
        <p:nvGrpSpPr>
          <p:cNvPr id="13318" name="Group 15"/>
          <p:cNvGrpSpPr>
            <a:grpSpLocks/>
          </p:cNvGrpSpPr>
          <p:nvPr/>
        </p:nvGrpSpPr>
        <p:grpSpPr bwMode="auto">
          <a:xfrm>
            <a:off x="1049338" y="5053013"/>
            <a:ext cx="7037387" cy="809625"/>
            <a:chOff x="1048623" y="4860741"/>
            <a:chExt cx="7038363" cy="809154"/>
          </a:xfrm>
        </p:grpSpPr>
        <p:sp>
          <p:nvSpPr>
            <p:cNvPr id="15" name="Rectangle 14"/>
            <p:cNvSpPr/>
            <p:nvPr/>
          </p:nvSpPr>
          <p:spPr>
            <a:xfrm>
              <a:off x="1048623" y="4860741"/>
              <a:ext cx="7038363" cy="809154"/>
            </a:xfrm>
            <a:prstGeom prst="rect">
              <a:avLst/>
            </a:prstGeom>
            <a:solidFill>
              <a:srgbClr val="F8B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3320" name="TextBox 18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5084480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 3 × $1 and 1 × $2 </a:t>
              </a:r>
            </a:p>
          </p:txBody>
        </p:sp>
        <p:sp>
          <p:nvSpPr>
            <p:cNvPr id="13321" name="TextBox 29"/>
            <p:cNvSpPr txBox="1">
              <a:spLocks noChangeArrowheads="1"/>
            </p:cNvSpPr>
            <p:nvPr/>
          </p:nvSpPr>
          <p:spPr bwMode="auto">
            <a:xfrm>
              <a:off x="2734811" y="5003708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Good Try, Give It Another Go! </a:t>
            </a:r>
            <a:endParaRPr lang="en-GB" altLang="en-US" sz="3200">
              <a:solidFill>
                <a:schemeClr val="tx1"/>
              </a:solidFill>
              <a:latin typeface="Twinkl SemiBold" pitchFamily="2" charset="0"/>
            </a:endParaRPr>
          </a:p>
        </p:txBody>
      </p:sp>
      <p:sp>
        <p:nvSpPr>
          <p:cNvPr id="14339" name="Text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96913" y="5721350"/>
            <a:ext cx="863600" cy="461963"/>
          </a:xfrm>
          <a:prstGeom prst="rect">
            <a:avLst/>
          </a:prstGeom>
          <a:solidFill>
            <a:srgbClr val="AFDE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back</a:t>
            </a:r>
          </a:p>
        </p:txBody>
      </p:sp>
      <p:pic>
        <p:nvPicPr>
          <p:cNvPr id="1434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463" y="1971675"/>
            <a:ext cx="22352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2046288"/>
            <a:ext cx="2090738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587375" y="855663"/>
            <a:ext cx="7953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sz="3200">
                <a:solidFill>
                  <a:schemeClr val="tx1"/>
                </a:solidFill>
              </a:rPr>
              <a:t>Well Done, You Got It Correct! </a:t>
            </a:r>
            <a:endParaRPr lang="en-GB" altLang="en-US" sz="3200">
              <a:solidFill>
                <a:schemeClr val="tx1"/>
              </a:solidFill>
            </a:endParaRPr>
          </a:p>
        </p:txBody>
      </p:sp>
      <p:sp>
        <p:nvSpPr>
          <p:cNvPr id="15364" name="TextBox 7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67625" y="5713413"/>
            <a:ext cx="771525" cy="460375"/>
          </a:xfrm>
          <a:prstGeom prst="rect">
            <a:avLst/>
          </a:prstGeom>
          <a:solidFill>
            <a:srgbClr val="C0DE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itchFamily="50" charset="0"/>
                <a:cs typeface="Sassoon Infant Rg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tx1"/>
                </a:solidFill>
              </a:rPr>
              <a:t>next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49263" y="938213"/>
            <a:ext cx="8220075" cy="993775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AU" sz="2800" b="0" dirty="0">
                <a:latin typeface="+mn-lt"/>
              </a:rPr>
              <a:t>Sofia’s favourite AFL team won their match by two goals. Which score could the team not have got? </a:t>
            </a:r>
            <a:endParaRPr lang="en-GB" sz="2800" b="0" dirty="0">
              <a:latin typeface="+mn-lt"/>
            </a:endParaRPr>
          </a:p>
        </p:txBody>
      </p:sp>
      <p:grpSp>
        <p:nvGrpSpPr>
          <p:cNvPr id="16387" name="Group 1"/>
          <p:cNvGrpSpPr>
            <a:grpSpLocks/>
          </p:cNvGrpSpPr>
          <p:nvPr/>
        </p:nvGrpSpPr>
        <p:grpSpPr bwMode="auto">
          <a:xfrm>
            <a:off x="1049338" y="2281238"/>
            <a:ext cx="7038975" cy="809625"/>
            <a:chOff x="1048624" y="2080470"/>
            <a:chExt cx="7038936" cy="809154"/>
          </a:xfrm>
        </p:grpSpPr>
        <p:sp>
          <p:nvSpPr>
            <p:cNvPr id="4" name="Rectangle 3"/>
            <p:cNvSpPr/>
            <p:nvPr/>
          </p:nvSpPr>
          <p:spPr>
            <a:xfrm>
              <a:off x="1048624" y="2080470"/>
              <a:ext cx="7038936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6401" name="TextBox 10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2296553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82 vs 70 </a:t>
              </a:r>
              <a:endParaRPr lang="en-GB" altLang="en-US">
                <a:solidFill>
                  <a:schemeClr val="tx1"/>
                </a:solidFill>
              </a:endParaRPr>
            </a:p>
          </p:txBody>
        </p:sp>
        <p:sp>
          <p:nvSpPr>
            <p:cNvPr id="16402" name="TextBox 25"/>
            <p:cNvSpPr txBox="1">
              <a:spLocks noChangeArrowheads="1"/>
            </p:cNvSpPr>
            <p:nvPr/>
          </p:nvSpPr>
          <p:spPr bwMode="auto">
            <a:xfrm>
              <a:off x="2734812" y="2219609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A.</a:t>
              </a:r>
            </a:p>
          </p:txBody>
        </p:sp>
      </p:grpSp>
      <p:grpSp>
        <p:nvGrpSpPr>
          <p:cNvPr id="16388" name="Group 2"/>
          <p:cNvGrpSpPr>
            <a:grpSpLocks/>
          </p:cNvGrpSpPr>
          <p:nvPr/>
        </p:nvGrpSpPr>
        <p:grpSpPr bwMode="auto">
          <a:xfrm>
            <a:off x="1049338" y="3208338"/>
            <a:ext cx="7037387" cy="809625"/>
            <a:chOff x="1048624" y="3007227"/>
            <a:chExt cx="7038363" cy="809154"/>
          </a:xfrm>
        </p:grpSpPr>
        <p:sp>
          <p:nvSpPr>
            <p:cNvPr id="13" name="Rectangle 12"/>
            <p:cNvSpPr/>
            <p:nvPr/>
          </p:nvSpPr>
          <p:spPr>
            <a:xfrm>
              <a:off x="1048624" y="3007227"/>
              <a:ext cx="7038363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6398" name="TextBox 16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3219121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80 vs 74</a:t>
              </a:r>
            </a:p>
          </p:txBody>
        </p:sp>
        <p:sp>
          <p:nvSpPr>
            <p:cNvPr id="16399" name="TextBox 27"/>
            <p:cNvSpPr txBox="1">
              <a:spLocks noChangeArrowheads="1"/>
            </p:cNvSpPr>
            <p:nvPr/>
          </p:nvSpPr>
          <p:spPr bwMode="auto">
            <a:xfrm>
              <a:off x="2734811" y="3167086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B.</a:t>
              </a:r>
            </a:p>
          </p:txBody>
        </p:sp>
      </p:grpSp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1039813" y="4135438"/>
            <a:ext cx="7046912" cy="809625"/>
            <a:chOff x="1039665" y="3933984"/>
            <a:chExt cx="7047322" cy="809154"/>
          </a:xfrm>
        </p:grpSpPr>
        <p:sp>
          <p:nvSpPr>
            <p:cNvPr id="14" name="Rectangle 13"/>
            <p:cNvSpPr/>
            <p:nvPr/>
          </p:nvSpPr>
          <p:spPr>
            <a:xfrm>
              <a:off x="1049191" y="3933984"/>
              <a:ext cx="7037796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6395" name="TextBox 17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39665" y="4161912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112 vs 100 </a:t>
              </a:r>
            </a:p>
          </p:txBody>
        </p:sp>
        <p:sp>
          <p:nvSpPr>
            <p:cNvPr id="16396" name="TextBox 28"/>
            <p:cNvSpPr txBox="1">
              <a:spLocks noChangeArrowheads="1"/>
            </p:cNvSpPr>
            <p:nvPr/>
          </p:nvSpPr>
          <p:spPr bwMode="auto">
            <a:xfrm>
              <a:off x="2734811" y="4076951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C.</a:t>
              </a:r>
            </a:p>
          </p:txBody>
        </p:sp>
      </p:grpSp>
      <p:grpSp>
        <p:nvGrpSpPr>
          <p:cNvPr id="16390" name="Group 5"/>
          <p:cNvGrpSpPr>
            <a:grpSpLocks/>
          </p:cNvGrpSpPr>
          <p:nvPr/>
        </p:nvGrpSpPr>
        <p:grpSpPr bwMode="auto">
          <a:xfrm>
            <a:off x="1049338" y="5062538"/>
            <a:ext cx="7037387" cy="808037"/>
            <a:chOff x="1048623" y="4860741"/>
            <a:chExt cx="7038363" cy="809154"/>
          </a:xfrm>
        </p:grpSpPr>
        <p:sp>
          <p:nvSpPr>
            <p:cNvPr id="15" name="Rectangle 14"/>
            <p:cNvSpPr/>
            <p:nvPr/>
          </p:nvSpPr>
          <p:spPr>
            <a:xfrm>
              <a:off x="1048623" y="4860741"/>
              <a:ext cx="7038363" cy="809154"/>
            </a:xfrm>
            <a:prstGeom prst="rect">
              <a:avLst/>
            </a:prstGeom>
            <a:solidFill>
              <a:srgbClr val="C0D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6392" name="TextBox 18">
              <a:hlinkClick r:id="rId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048624" y="5084480"/>
              <a:ext cx="70383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AU" altLang="en-US">
                  <a:solidFill>
                    <a:schemeClr val="tx1"/>
                  </a:solidFill>
                </a:rPr>
                <a:t> 62 vs 50</a:t>
              </a:r>
            </a:p>
          </p:txBody>
        </p:sp>
        <p:sp>
          <p:nvSpPr>
            <p:cNvPr id="16393" name="TextBox 29"/>
            <p:cNvSpPr txBox="1">
              <a:spLocks noChangeArrowheads="1"/>
            </p:cNvSpPr>
            <p:nvPr/>
          </p:nvSpPr>
          <p:spPr bwMode="auto">
            <a:xfrm>
              <a:off x="2734811" y="5003708"/>
              <a:ext cx="54528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800" b="1">
                  <a:solidFill>
                    <a:schemeClr val="tx1"/>
                  </a:solidFill>
                </a:rPr>
                <a:t>D.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CBCA707B-BBA2-4E7E-9DB6-705861FD9E17}" vid="{48CF7D95-9755-429D-A1B1-06B08BB4DD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432</Words>
  <Application>Microsoft Office PowerPoint</Application>
  <PresentationFormat>On-screen Show (4:3)</PresentationFormat>
  <Paragraphs>80</Paragraphs>
  <Slides>21</Slides>
  <Notes>0</Notes>
  <HiddenSlides>12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Twinkl</vt:lpstr>
      <vt:lpstr>Arial</vt:lpstr>
      <vt:lpstr>Sassoon Infant Rg</vt:lpstr>
      <vt:lpstr>Calibri</vt:lpstr>
      <vt:lpstr>Twinkl SemiBold</vt:lpstr>
      <vt:lpstr>Office Theme</vt:lpstr>
      <vt:lpstr>PowerPoint Presentation</vt:lpstr>
      <vt:lpstr>PowerPoint Presentation</vt:lpstr>
      <vt:lpstr>Natalie rolled two six-sided dice and added the numbers together. Which number could she not have made? </vt:lpstr>
      <vt:lpstr>PowerPoint Presentation</vt:lpstr>
      <vt:lpstr>PowerPoint Presentation</vt:lpstr>
      <vt:lpstr>Jacob spent $10 at the shop. He was given $5 change. Which coins would he not have received? </vt:lpstr>
      <vt:lpstr>PowerPoint Presentation</vt:lpstr>
      <vt:lpstr>PowerPoint Presentation</vt:lpstr>
      <vt:lpstr>Sofia’s favourite AFL team won their match by two goals. Which score could the team not have got? </vt:lpstr>
      <vt:lpstr>PowerPoint Presentation</vt:lpstr>
      <vt:lpstr>PowerPoint Presentation</vt:lpstr>
      <vt:lpstr>If Logan caught the bus to school every day, which statement could not have happened? </vt:lpstr>
      <vt:lpstr>PowerPoint Presentation</vt:lpstr>
      <vt:lpstr>PowerPoint Presentation</vt:lpstr>
      <vt:lpstr>At the school swimming carnival Ava swam in three races: freestyle, backstroke and breaststroke. Which statement could not have happened? </vt:lpstr>
      <vt:lpstr>PowerPoint Presentation</vt:lpstr>
      <vt:lpstr>PowerPoint Presentation</vt:lpstr>
      <vt:lpstr>If Hunter has sports practice on Mondays and Wednesdays straight after school, which statement could not have happened?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Emily Harwood</dc:creator>
  <cp:lastModifiedBy>Clare McManus</cp:lastModifiedBy>
  <cp:revision>17</cp:revision>
  <dcterms:created xsi:type="dcterms:W3CDTF">2017-04-27T15:44:54Z</dcterms:created>
  <dcterms:modified xsi:type="dcterms:W3CDTF">2020-06-09T15:00:24Z</dcterms:modified>
</cp:coreProperties>
</file>