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7" r:id="rId3"/>
    <p:sldId id="258" r:id="rId4"/>
    <p:sldId id="270" r:id="rId5"/>
    <p:sldId id="262" r:id="rId6"/>
    <p:sldId id="272" r:id="rId7"/>
    <p:sldId id="273" r:id="rId8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Franklin Gothic Book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Franklin Gothic Book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Franklin Gothic Book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Franklin Gothic Book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Franklin Gothic Book" pitchFamily="34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Franklin Gothic Book" pitchFamily="34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Franklin Gothic Book" pitchFamily="34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Franklin Gothic Book" pitchFamily="34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Franklin Gothic Book" pitchFamily="34" charset="0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221" autoAdjust="0"/>
    <p:restoredTop sz="94662" autoAdjust="0"/>
  </p:normalViewPr>
  <p:slideViewPr>
    <p:cSldViewPr>
      <p:cViewPr>
        <p:scale>
          <a:sx n="75" d="100"/>
          <a:sy n="75" d="100"/>
        </p:scale>
        <p:origin x="-1248" y="-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48" y="726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B245572-A776-4F33-A35F-0E1C5F08E26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FBC1086-8D3B-47BD-9AC8-B5D220E5AA17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35D22BF-DEF8-4D1A-BB96-7D28F664B743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B6BDBEA-79BB-4F85-8E33-F39170C81F0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FD9F2F4-82EB-4076-9FA2-7D9964C2988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AADC79E-1F43-48FC-84B4-91E232251B42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71B5A02-7CAB-4F73-B91B-E99A453BC7C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A9B1BCC-520E-4667-A60A-24902A263A2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8476174-8D8E-488C-9F57-35983A96BC4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5D1869E-88A9-4124-B09F-0E8DD388A28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5F813E3-53F1-489D-A6B9-BB86FBE7AFC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t="-28000" b="-2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fld id="{8E8DDCE5-8091-4CBB-8CFB-7F9D34EC6CA8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s://www.youtube.com/watch?v=eAwUesMFM1E" TargetMode="Externa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6ROwVrF0Ceg" TargetMode="External"/><Relationship Id="rId2" Type="http://schemas.openxmlformats.org/officeDocument/2006/relationships/hyperlink" Target="https://voyager.jpl.nasa.gov/golden-record/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hyperlink" Target="https://www.youtube.com/watch?v=sGZm7EOamWk" TargetMode="Externa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hyperlink" Target="https://www.youtube.com/watch?v=frsBq9MCNVg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-88l-M0KgkI" TargetMode="External"/><Relationship Id="rId2" Type="http://schemas.openxmlformats.org/officeDocument/2006/relationships/hyperlink" Target="https://www.youtube.com/watch?v=-ZKjwYB2pN0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52400" y="762000"/>
            <a:ext cx="8839200" cy="1470025"/>
          </a:xfrm>
        </p:spPr>
        <p:txBody>
          <a:bodyPr/>
          <a:lstStyle/>
          <a:p>
            <a:r>
              <a:rPr lang="en-US" sz="8800" dirty="0">
                <a:latin typeface="Franklin Gothic Book" pitchFamily="34" charset="0"/>
              </a:rPr>
              <a:t>Music of the 1950s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0" y="2667000"/>
            <a:ext cx="6056312" cy="3668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44562"/>
          </a:xfrm>
          <a:ln>
            <a:solidFill>
              <a:schemeClr val="tx1"/>
            </a:solidFill>
          </a:ln>
        </p:spPr>
        <p:txBody>
          <a:bodyPr/>
          <a:lstStyle/>
          <a:p>
            <a:r>
              <a:rPr lang="en-US" dirty="0" smtClean="0"/>
              <a:t>Era of Change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>
          <a:xfrm>
            <a:off x="457200" y="1295400"/>
            <a:ext cx="8229600" cy="5257800"/>
          </a:xfrm>
          <a:ln>
            <a:solidFill>
              <a:schemeClr val="tx1"/>
            </a:solidFill>
          </a:ln>
        </p:spPr>
        <p:txBody>
          <a:bodyPr/>
          <a:lstStyle/>
          <a:p>
            <a:pPr algn="ctr">
              <a:buNone/>
            </a:pPr>
            <a:r>
              <a:rPr lang="en-US" sz="2400" b="1" dirty="0" smtClean="0"/>
              <a:t>In the 1950s a lot of change began to happen, especially in the USA. </a:t>
            </a:r>
          </a:p>
          <a:p>
            <a:pPr>
              <a:buNone/>
            </a:pPr>
            <a:r>
              <a:rPr lang="en-US" sz="2400" dirty="0" smtClean="0"/>
              <a:t>The</a:t>
            </a:r>
            <a:r>
              <a:rPr lang="en-US" sz="2400" b="1" dirty="0" smtClean="0"/>
              <a:t> Civil Rights </a:t>
            </a:r>
            <a:r>
              <a:rPr lang="en-US" sz="2400" dirty="0" smtClean="0"/>
              <a:t>movement began. This was the struggle for</a:t>
            </a:r>
          </a:p>
          <a:p>
            <a:pPr>
              <a:buNone/>
            </a:pPr>
            <a:r>
              <a:rPr lang="en-US" sz="2400" dirty="0" smtClean="0"/>
              <a:t>social justice. Black </a:t>
            </a:r>
            <a:r>
              <a:rPr lang="en-US" sz="2400" dirty="0"/>
              <a:t>Americans </a:t>
            </a:r>
            <a:r>
              <a:rPr lang="en-US" sz="2400" dirty="0" smtClean="0"/>
              <a:t>marched and protested to </a:t>
            </a:r>
            <a:r>
              <a:rPr lang="en-US" sz="2400" dirty="0" smtClean="0"/>
              <a:t>gain equal</a:t>
            </a:r>
            <a:r>
              <a:rPr lang="en-US" sz="2400" dirty="0"/>
              <a:t> </a:t>
            </a:r>
            <a:r>
              <a:rPr lang="en-US" sz="2400" b="1" dirty="0"/>
              <a:t>rights</a:t>
            </a:r>
            <a:r>
              <a:rPr lang="en-US" sz="2400" dirty="0"/>
              <a:t> under the </a:t>
            </a:r>
            <a:r>
              <a:rPr lang="en-US" sz="2400" dirty="0" smtClean="0"/>
              <a:t>law in </a:t>
            </a:r>
            <a:r>
              <a:rPr lang="en-US" sz="2400" dirty="0"/>
              <a:t>the United </a:t>
            </a:r>
            <a:r>
              <a:rPr lang="en-US" sz="2400" dirty="0" smtClean="0"/>
              <a:t>States. This struggle still continues today.</a:t>
            </a:r>
          </a:p>
          <a:p>
            <a:pPr>
              <a:buNone/>
            </a:pPr>
            <a:endParaRPr lang="en-US" sz="2400" b="1" dirty="0"/>
          </a:p>
          <a:p>
            <a:pPr>
              <a:buNone/>
            </a:pPr>
            <a:r>
              <a:rPr lang="en-US" sz="2400" b="1" dirty="0" smtClean="0"/>
              <a:t>Stereos</a:t>
            </a:r>
            <a:r>
              <a:rPr lang="en-US" sz="2400" dirty="0" smtClean="0"/>
              <a:t> that play records went on sale. People were able to</a:t>
            </a:r>
          </a:p>
          <a:p>
            <a:pPr>
              <a:buNone/>
            </a:pPr>
            <a:r>
              <a:rPr lang="en-US" sz="2400" dirty="0" smtClean="0"/>
              <a:t>choose the music they wanted to play at home. </a:t>
            </a:r>
          </a:p>
          <a:p>
            <a:pPr>
              <a:buNone/>
            </a:pPr>
            <a:endParaRPr lang="en-US" sz="2400" b="1" dirty="0" smtClean="0"/>
          </a:p>
          <a:p>
            <a:pPr>
              <a:buNone/>
            </a:pPr>
            <a:r>
              <a:rPr lang="en-US" sz="2400" b="1" dirty="0" err="1" smtClean="0"/>
              <a:t>Colour</a:t>
            </a:r>
            <a:r>
              <a:rPr lang="en-US" sz="2400" b="1" dirty="0" smtClean="0"/>
              <a:t> televisions </a:t>
            </a:r>
            <a:r>
              <a:rPr lang="en-US" sz="2400" dirty="0" smtClean="0"/>
              <a:t>became available for </a:t>
            </a:r>
            <a:r>
              <a:rPr lang="en-US" sz="2400" dirty="0" err="1" smtClean="0"/>
              <a:t>purchase.People</a:t>
            </a:r>
            <a:r>
              <a:rPr lang="en-US" sz="2400" dirty="0" smtClean="0"/>
              <a:t> enjoyed watching </a:t>
            </a:r>
            <a:r>
              <a:rPr lang="en-US" sz="2400" dirty="0" smtClean="0"/>
              <a:t>music on TV.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2" name="Rectangle 4"/>
          <p:cNvSpPr>
            <a:spLocks noGrp="1" noChangeArrowheads="1"/>
          </p:cNvSpPr>
          <p:nvPr>
            <p:ph type="title"/>
          </p:nvPr>
        </p:nvSpPr>
        <p:spPr>
          <a:xfrm>
            <a:off x="1066800" y="274638"/>
            <a:ext cx="7620000" cy="868362"/>
          </a:xfrm>
          <a:noFill/>
          <a:ln>
            <a:solidFill>
              <a:schemeClr val="tx1"/>
            </a:solidFill>
          </a:ln>
        </p:spPr>
        <p:txBody>
          <a:bodyPr/>
          <a:lstStyle/>
          <a:p>
            <a:r>
              <a:rPr lang="en-US" sz="3600" dirty="0">
                <a:latin typeface="Franklin Gothic Book" pitchFamily="34" charset="0"/>
              </a:rPr>
              <a:t>Birth of Rock and Roll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09600" y="1219200"/>
            <a:ext cx="8080375" cy="5334000"/>
          </a:xfrm>
          <a:ln>
            <a:solidFill>
              <a:schemeClr val="tx1"/>
            </a:solidFill>
          </a:ln>
        </p:spPr>
        <p:txBody>
          <a:bodyPr/>
          <a:lstStyle/>
          <a:p>
            <a:pPr lvl="0"/>
            <a:r>
              <a:rPr lang="en-IE" b="1" i="1" dirty="0" smtClean="0"/>
              <a:t>Rock </a:t>
            </a:r>
            <a:r>
              <a:rPr lang="en-IE" b="1" i="1" dirty="0"/>
              <a:t>‘n’ </a:t>
            </a:r>
            <a:r>
              <a:rPr lang="en-IE" b="1" i="1" dirty="0" smtClean="0"/>
              <a:t>Roll </a:t>
            </a:r>
            <a:r>
              <a:rPr lang="en-IE" dirty="0"/>
              <a:t>was developed in the USA in the </a:t>
            </a:r>
            <a:r>
              <a:rPr lang="en-IE" dirty="0" smtClean="0"/>
              <a:t>1950s.  It </a:t>
            </a:r>
            <a:r>
              <a:rPr lang="en-US" dirty="0" smtClean="0">
                <a:latin typeface="Franklin Gothic Book" pitchFamily="34" charset="0"/>
              </a:rPr>
              <a:t>grew </a:t>
            </a:r>
            <a:r>
              <a:rPr lang="en-US" dirty="0">
                <a:latin typeface="Franklin Gothic Book" pitchFamily="34" charset="0"/>
              </a:rPr>
              <a:t>from </a:t>
            </a:r>
            <a:r>
              <a:rPr lang="en-US" i="1" dirty="0">
                <a:latin typeface="Franklin Gothic Book" pitchFamily="34" charset="0"/>
              </a:rPr>
              <a:t>rhythm and blues</a:t>
            </a:r>
            <a:r>
              <a:rPr lang="en-US" dirty="0">
                <a:latin typeface="Franklin Gothic Book" pitchFamily="34" charset="0"/>
              </a:rPr>
              <a:t>, </a:t>
            </a:r>
            <a:r>
              <a:rPr lang="en-US" i="1" dirty="0">
                <a:latin typeface="Franklin Gothic Book" pitchFamily="34" charset="0"/>
              </a:rPr>
              <a:t>jazz</a:t>
            </a:r>
            <a:r>
              <a:rPr lang="en-US" dirty="0">
                <a:latin typeface="Franklin Gothic Book" pitchFamily="34" charset="0"/>
              </a:rPr>
              <a:t> and </a:t>
            </a:r>
            <a:r>
              <a:rPr lang="en-US" i="1" dirty="0">
                <a:latin typeface="Franklin Gothic Book" pitchFamily="34" charset="0"/>
              </a:rPr>
              <a:t>swing</a:t>
            </a:r>
            <a:r>
              <a:rPr lang="en-US" dirty="0">
                <a:latin typeface="Franklin Gothic Book" pitchFamily="34" charset="0"/>
              </a:rPr>
              <a:t> music.  It was also influenced by </a:t>
            </a:r>
            <a:r>
              <a:rPr lang="en-US" i="1" dirty="0">
                <a:latin typeface="Franklin Gothic Book" pitchFamily="34" charset="0"/>
              </a:rPr>
              <a:t>gospel</a:t>
            </a:r>
            <a:r>
              <a:rPr lang="en-US" dirty="0">
                <a:latin typeface="Franklin Gothic Book" pitchFamily="34" charset="0"/>
              </a:rPr>
              <a:t>, </a:t>
            </a:r>
            <a:r>
              <a:rPr lang="en-US" i="1" dirty="0">
                <a:latin typeface="Franklin Gothic Book" pitchFamily="34" charset="0"/>
              </a:rPr>
              <a:t>country</a:t>
            </a:r>
            <a:r>
              <a:rPr lang="en-US" dirty="0">
                <a:latin typeface="Franklin Gothic Book" pitchFamily="34" charset="0"/>
              </a:rPr>
              <a:t> and </a:t>
            </a:r>
            <a:r>
              <a:rPr lang="en-US" i="1" dirty="0">
                <a:latin typeface="Franklin Gothic Book" pitchFamily="34" charset="0"/>
              </a:rPr>
              <a:t>folk</a:t>
            </a:r>
            <a:r>
              <a:rPr lang="en-US" dirty="0">
                <a:latin typeface="Franklin Gothic Book" pitchFamily="34" charset="0"/>
              </a:rPr>
              <a:t> music.  </a:t>
            </a:r>
          </a:p>
          <a:p>
            <a:pPr lvl="0"/>
            <a:endParaRPr lang="en-IE" dirty="0"/>
          </a:p>
          <a:p>
            <a:pPr lvl="0"/>
            <a:r>
              <a:rPr lang="en-IE" dirty="0"/>
              <a:t>Jackie </a:t>
            </a:r>
            <a:r>
              <a:rPr lang="en-IE" dirty="0" err="1"/>
              <a:t>Brenston</a:t>
            </a:r>
            <a:r>
              <a:rPr lang="en-IE" dirty="0"/>
              <a:t> and the Delta Cats' </a:t>
            </a:r>
            <a:r>
              <a:rPr lang="en-IE" i="1" dirty="0"/>
              <a:t>'Rocket 88</a:t>
            </a:r>
            <a:r>
              <a:rPr lang="en-IE" dirty="0"/>
              <a:t>' is considered to be the first </a:t>
            </a:r>
            <a:r>
              <a:rPr lang="en-IE" i="1" dirty="0"/>
              <a:t>Rock 'n' Roll </a:t>
            </a:r>
            <a:r>
              <a:rPr lang="en-IE" dirty="0"/>
              <a:t>song </a:t>
            </a:r>
            <a:r>
              <a:rPr lang="en-IE" u="sng" dirty="0">
                <a:hlinkClick r:id="rId2"/>
              </a:rPr>
              <a:t>https://www.youtube.com/watch?v=eAwUesMFM1E</a:t>
            </a:r>
            <a:r>
              <a:rPr lang="en-IE" dirty="0"/>
              <a:t> </a:t>
            </a:r>
            <a:endParaRPr lang="en-IE" dirty="0" smtClean="0"/>
          </a:p>
          <a:p>
            <a:pPr lvl="0"/>
            <a:endParaRPr lang="en-IE" dirty="0"/>
          </a:p>
          <a:p>
            <a:pPr lvl="0"/>
            <a:endParaRPr lang="en-IE" dirty="0" smtClean="0"/>
          </a:p>
          <a:p>
            <a:pPr lvl="0"/>
            <a:endParaRPr lang="en-IE" dirty="0"/>
          </a:p>
          <a:p>
            <a:pPr lvl="0"/>
            <a:endParaRPr lang="en-IE" dirty="0" smtClean="0"/>
          </a:p>
          <a:p>
            <a:pPr lvl="0"/>
            <a:endParaRPr lang="en-IE" dirty="0"/>
          </a:p>
          <a:p>
            <a:pPr lvl="0"/>
            <a:endParaRPr lang="en-IE" dirty="0" smtClean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1800" y="4046952"/>
            <a:ext cx="3031367" cy="24479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274638"/>
            <a:ext cx="7696200" cy="715962"/>
          </a:xfrm>
        </p:spPr>
        <p:txBody>
          <a:bodyPr/>
          <a:lstStyle/>
          <a:p>
            <a:r>
              <a:rPr lang="en-US" dirty="0" smtClean="0"/>
              <a:t>Chuck Berry </a:t>
            </a:r>
            <a:endParaRPr lang="en-I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90600"/>
            <a:ext cx="8229600" cy="5135563"/>
          </a:xfrm>
        </p:spPr>
        <p:txBody>
          <a:bodyPr/>
          <a:lstStyle/>
          <a:p>
            <a:pPr lvl="0"/>
            <a:r>
              <a:rPr lang="en-IE" sz="2400" dirty="0"/>
              <a:t>Chuck Berry is considered an inventor of Rock ‘n’ </a:t>
            </a:r>
            <a:r>
              <a:rPr lang="en-IE" sz="2400" dirty="0" smtClean="0"/>
              <a:t>Roll.  He had a strong influence on how it developed.  When NASA sent a ‘Golden Record’ to Space in 1977, as a form of time capsule, they included this song on it. </a:t>
            </a:r>
            <a:r>
              <a:rPr lang="en-IE" sz="2400" dirty="0">
                <a:hlinkClick r:id="rId2"/>
              </a:rPr>
              <a:t>https://voyager.jpl.nasa.gov/golden-record</a:t>
            </a:r>
            <a:r>
              <a:rPr lang="en-IE" sz="2400" dirty="0" smtClean="0">
                <a:hlinkClick r:id="rId2"/>
              </a:rPr>
              <a:t>/</a:t>
            </a:r>
            <a:endParaRPr lang="en-IE" sz="2400" dirty="0" smtClean="0"/>
          </a:p>
          <a:p>
            <a:pPr lvl="0"/>
            <a:r>
              <a:rPr lang="en-IE" sz="2400" u="sng" dirty="0" smtClean="0">
                <a:hlinkClick r:id="rId3"/>
              </a:rPr>
              <a:t>https</a:t>
            </a:r>
            <a:r>
              <a:rPr lang="en-IE" sz="2400" u="sng" dirty="0">
                <a:hlinkClick r:id="rId3"/>
              </a:rPr>
              <a:t>://www.youtube.com/watch?v=6ROwVrF0Ceg</a:t>
            </a:r>
            <a:endParaRPr lang="en-IE" sz="2400" dirty="0"/>
          </a:p>
          <a:p>
            <a:endParaRPr lang="en-IE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3429000"/>
            <a:ext cx="3048000" cy="32145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3429000"/>
            <a:ext cx="3531705" cy="304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353355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74638"/>
            <a:ext cx="5334000" cy="715962"/>
          </a:xfrm>
          <a:noFill/>
          <a:ln>
            <a:solidFill>
              <a:schemeClr val="tx1"/>
            </a:solidFill>
          </a:ln>
        </p:spPr>
        <p:txBody>
          <a:bodyPr/>
          <a:lstStyle/>
          <a:p>
            <a:r>
              <a:rPr lang="en-US" dirty="0" smtClean="0"/>
              <a:t>Elvis Presley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400" y="1150541"/>
            <a:ext cx="8153400" cy="4869259"/>
          </a:xfrm>
          <a:ln>
            <a:solidFill>
              <a:schemeClr val="tx1"/>
            </a:solidFill>
          </a:ln>
        </p:spPr>
        <p:txBody>
          <a:bodyPr/>
          <a:lstStyle/>
          <a:p>
            <a:pPr algn="just">
              <a:buNone/>
            </a:pPr>
            <a:r>
              <a:rPr lang="en-US" sz="2400" dirty="0" smtClean="0">
                <a:latin typeface="Franklin Gothic Book" pitchFamily="34" charset="0"/>
              </a:rPr>
              <a:t>He </a:t>
            </a:r>
            <a:r>
              <a:rPr lang="en-US" sz="2400" dirty="0" smtClean="0">
                <a:latin typeface="Franklin Gothic Book" pitchFamily="34" charset="0"/>
              </a:rPr>
              <a:t>was</a:t>
            </a:r>
            <a:r>
              <a:rPr lang="en-US" sz="2400" dirty="0" smtClean="0">
                <a:latin typeface="Franklin Gothic Book" pitchFamily="34" charset="0"/>
              </a:rPr>
              <a:t> </a:t>
            </a:r>
            <a:r>
              <a:rPr lang="en-US" sz="2400" dirty="0">
                <a:latin typeface="Franklin Gothic Book" pitchFamily="34" charset="0"/>
              </a:rPr>
              <a:t>nicknamed the </a:t>
            </a:r>
            <a:r>
              <a:rPr lang="en-US" sz="2400" b="1" dirty="0">
                <a:latin typeface="Franklin Gothic Book" pitchFamily="34" charset="0"/>
              </a:rPr>
              <a:t>King of Rock and </a:t>
            </a:r>
            <a:r>
              <a:rPr lang="en-US" sz="2400" b="1" dirty="0" smtClean="0">
                <a:latin typeface="Franklin Gothic Book" pitchFamily="34" charset="0"/>
              </a:rPr>
              <a:t>Roll.</a:t>
            </a:r>
            <a:endParaRPr lang="en-US" sz="2400" b="1" dirty="0" smtClean="0">
              <a:latin typeface="Franklin Gothic Book" pitchFamily="34" charset="0"/>
            </a:endParaRPr>
          </a:p>
          <a:p>
            <a:pPr>
              <a:buFontTx/>
              <a:buNone/>
            </a:pPr>
            <a:r>
              <a:rPr lang="en-US" sz="2400" dirty="0">
                <a:latin typeface="Franklin Gothic Book" pitchFamily="34" charset="0"/>
              </a:rPr>
              <a:t>His career began when </a:t>
            </a:r>
            <a:r>
              <a:rPr lang="en-US" sz="2400" b="1" dirty="0">
                <a:latin typeface="Franklin Gothic Book" pitchFamily="34" charset="0"/>
              </a:rPr>
              <a:t>Sam Phillips</a:t>
            </a:r>
            <a:r>
              <a:rPr lang="en-US" sz="2400" dirty="0">
                <a:latin typeface="Franklin Gothic Book" pitchFamily="34" charset="0"/>
              </a:rPr>
              <a:t> discovered </a:t>
            </a:r>
            <a:endParaRPr lang="en-US" sz="2400" dirty="0" smtClean="0">
              <a:latin typeface="Franklin Gothic Book" pitchFamily="34" charset="0"/>
            </a:endParaRPr>
          </a:p>
          <a:p>
            <a:pPr>
              <a:buFontTx/>
              <a:buNone/>
            </a:pPr>
            <a:r>
              <a:rPr lang="en-US" sz="2400" dirty="0" smtClean="0">
                <a:latin typeface="Franklin Gothic Book" pitchFamily="34" charset="0"/>
              </a:rPr>
              <a:t>him </a:t>
            </a:r>
            <a:r>
              <a:rPr lang="en-US" sz="2400" dirty="0">
                <a:latin typeface="Franklin Gothic Book" pitchFamily="34" charset="0"/>
              </a:rPr>
              <a:t>recording songs for his mother’s </a:t>
            </a:r>
            <a:r>
              <a:rPr lang="en-US" sz="2400" dirty="0" smtClean="0">
                <a:latin typeface="Franklin Gothic Book" pitchFamily="34" charset="0"/>
              </a:rPr>
              <a:t>birthday.</a:t>
            </a:r>
          </a:p>
          <a:p>
            <a:pPr>
              <a:buFontTx/>
              <a:buNone/>
            </a:pPr>
            <a:endParaRPr lang="en-US" sz="2400" dirty="0">
              <a:latin typeface="Franklin Gothic Book" pitchFamily="34" charset="0"/>
            </a:endParaRPr>
          </a:p>
          <a:p>
            <a:pPr marL="0" indent="0">
              <a:buNone/>
            </a:pPr>
            <a:r>
              <a:rPr lang="en-US" sz="2400" dirty="0" smtClean="0"/>
              <a:t>Elvis </a:t>
            </a:r>
            <a:r>
              <a:rPr lang="en-US" sz="2400" dirty="0"/>
              <a:t>p</a:t>
            </a:r>
            <a:r>
              <a:rPr lang="en-US" sz="2400" dirty="0" smtClean="0"/>
              <a:t>erformed at the </a:t>
            </a:r>
            <a:r>
              <a:rPr lang="en-US" sz="2400" b="1" dirty="0" smtClean="0"/>
              <a:t>Grand Ole Opry. </a:t>
            </a:r>
            <a:r>
              <a:rPr lang="en-US" sz="2400" dirty="0" smtClean="0"/>
              <a:t>This is the most famous country-music stage in </a:t>
            </a:r>
            <a:r>
              <a:rPr lang="en-US" sz="2400" b="1" dirty="0" smtClean="0"/>
              <a:t>Nashville, Tennessee. </a:t>
            </a:r>
          </a:p>
          <a:p>
            <a:pPr algn="just">
              <a:buNone/>
            </a:pPr>
            <a:endParaRPr lang="en-US" sz="2400" dirty="0" smtClean="0"/>
          </a:p>
          <a:p>
            <a:pPr lvl="0">
              <a:buNone/>
            </a:pPr>
            <a:r>
              <a:rPr lang="en-US" sz="2400" dirty="0" smtClean="0"/>
              <a:t>Presley </a:t>
            </a:r>
            <a:r>
              <a:rPr lang="en-US" sz="2400" dirty="0" smtClean="0"/>
              <a:t>was criticized and got into trouble for </a:t>
            </a:r>
            <a:r>
              <a:rPr lang="en-US" sz="2400" dirty="0"/>
              <a:t>h</a:t>
            </a:r>
            <a:r>
              <a:rPr lang="en-US" sz="2400" dirty="0" smtClean="0"/>
              <a:t>is dancing </a:t>
            </a:r>
            <a:r>
              <a:rPr lang="en-US" sz="2400" dirty="0" smtClean="0"/>
              <a:t>on television</a:t>
            </a:r>
            <a:r>
              <a:rPr lang="en-US" sz="2400" dirty="0" smtClean="0"/>
              <a:t>. At this time, a lot of people thought that this dancing was </a:t>
            </a:r>
            <a:r>
              <a:rPr lang="en-US" sz="2400" dirty="0" smtClean="0"/>
              <a:t>vulgar and inappropriate</a:t>
            </a:r>
            <a:r>
              <a:rPr lang="en-US" sz="2400" b="1" dirty="0" smtClean="0"/>
              <a:t>. </a:t>
            </a:r>
            <a:r>
              <a:rPr lang="en-IE" sz="2400" u="sng" dirty="0">
                <a:hlinkClick r:id="rId2"/>
              </a:rPr>
              <a:t>https://www.youtube.com/watch?v=sGZm7EOamWk</a:t>
            </a:r>
            <a:endParaRPr lang="en-IE" sz="2400" dirty="0"/>
          </a:p>
          <a:p>
            <a:pPr algn="just">
              <a:buNone/>
            </a:pPr>
            <a:endParaRPr lang="en-US" sz="24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81800" y="196241"/>
            <a:ext cx="1846245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274638"/>
            <a:ext cx="7543800" cy="792162"/>
          </a:xfrm>
        </p:spPr>
        <p:txBody>
          <a:bodyPr/>
          <a:lstStyle/>
          <a:p>
            <a:r>
              <a:rPr lang="en-US" dirty="0" smtClean="0"/>
              <a:t>Women and Rock ‘n’ Roll</a:t>
            </a:r>
            <a:endParaRPr lang="en-I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66800"/>
            <a:ext cx="8229600" cy="5059363"/>
          </a:xfrm>
        </p:spPr>
        <p:txBody>
          <a:bodyPr/>
          <a:lstStyle/>
          <a:p>
            <a:r>
              <a:rPr lang="en-US" sz="2400" dirty="0" smtClean="0"/>
              <a:t>Female musicians often had a strong influence on the development of Rock ‘n’ Roll, but they didn’t enjoy the same success and fame as men in the 1950s.  </a:t>
            </a:r>
          </a:p>
          <a:p>
            <a:r>
              <a:rPr lang="en-US" sz="2400" dirty="0" smtClean="0"/>
              <a:t>Big Mama Thornton, whose real name was Willie Mae Thornton, first recorded Hound Dog in 1952.</a:t>
            </a:r>
          </a:p>
          <a:p>
            <a:r>
              <a:rPr lang="en-IE" sz="2400" dirty="0">
                <a:hlinkClick r:id="rId2"/>
              </a:rPr>
              <a:t>https://</a:t>
            </a:r>
            <a:r>
              <a:rPr lang="en-IE" sz="2400" dirty="0" smtClean="0">
                <a:hlinkClick r:id="rId2"/>
              </a:rPr>
              <a:t>www.youtube.com/watch?v=frsBq9MCNVg</a:t>
            </a:r>
            <a:endParaRPr lang="en-IE" sz="2400" dirty="0" smtClean="0"/>
          </a:p>
          <a:p>
            <a:endParaRPr lang="en-US" sz="2400" dirty="0"/>
          </a:p>
          <a:p>
            <a:pPr marL="0" indent="0">
              <a:buNone/>
            </a:pPr>
            <a:endParaRPr lang="en-IE" sz="24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0" y="3505200"/>
            <a:ext cx="3276600" cy="30049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3505200"/>
            <a:ext cx="3381375" cy="2914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657751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152400"/>
            <a:ext cx="7924800" cy="914400"/>
          </a:xfrm>
        </p:spPr>
        <p:txBody>
          <a:bodyPr/>
          <a:lstStyle/>
          <a:p>
            <a:r>
              <a:rPr lang="en-US" dirty="0" smtClean="0"/>
              <a:t>Sister Rosetta </a:t>
            </a:r>
            <a:r>
              <a:rPr lang="en-US" dirty="0" err="1" smtClean="0"/>
              <a:t>Tharpe</a:t>
            </a:r>
            <a:endParaRPr lang="en-I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90600"/>
            <a:ext cx="8229600" cy="5135563"/>
          </a:xfrm>
        </p:spPr>
        <p:txBody>
          <a:bodyPr/>
          <a:lstStyle/>
          <a:p>
            <a:r>
              <a:rPr lang="en-US" sz="2400" dirty="0"/>
              <a:t>During the 1940s, 50s and 60s, Sister Rosetta </a:t>
            </a:r>
            <a:r>
              <a:rPr lang="en-US" sz="2400" dirty="0" err="1"/>
              <a:t>Tharpe</a:t>
            </a:r>
            <a:r>
              <a:rPr lang="en-US" sz="2400" dirty="0"/>
              <a:t> played a </a:t>
            </a:r>
            <a:r>
              <a:rPr lang="en-US" sz="2400" dirty="0" smtClean="0"/>
              <a:t>significant </a:t>
            </a:r>
            <a:r>
              <a:rPr lang="en-US" sz="2400" dirty="0"/>
              <a:t>role in the creation of rock &amp; </a:t>
            </a:r>
            <a:r>
              <a:rPr lang="en-US" sz="2400" dirty="0" smtClean="0"/>
              <a:t>roll.  She inspired </a:t>
            </a:r>
            <a:r>
              <a:rPr lang="en-US" sz="2400" dirty="0"/>
              <a:t>musicians like Elvis Presley, Jerry Lee Lewis, Johnny Cash, Little Richard and Chuck Berry</a:t>
            </a:r>
            <a:r>
              <a:rPr lang="en-US" sz="2400" dirty="0" smtClean="0"/>
              <a:t>.</a:t>
            </a:r>
          </a:p>
          <a:p>
            <a:r>
              <a:rPr lang="en-US" sz="2400" dirty="0" smtClean="0"/>
              <a:t>Her style of guitar playing is known as distorted guitar.</a:t>
            </a:r>
          </a:p>
          <a:p>
            <a:r>
              <a:rPr lang="en-US" sz="2400" dirty="0" smtClean="0"/>
              <a:t>She is called the </a:t>
            </a:r>
            <a:r>
              <a:rPr lang="en-US" sz="2400" i="1" dirty="0" smtClean="0"/>
              <a:t>Godmother of Rock ‘n’ Roll</a:t>
            </a:r>
            <a:r>
              <a:rPr lang="en-US" sz="2400" dirty="0" smtClean="0"/>
              <a:t>.</a:t>
            </a:r>
          </a:p>
          <a:p>
            <a:r>
              <a:rPr lang="en-IE" sz="2400" dirty="0">
                <a:hlinkClick r:id="rId2"/>
              </a:rPr>
              <a:t>https://www.youtube.com/watch?v=-ZKjwYB2pN0 </a:t>
            </a:r>
            <a:endParaRPr lang="en-IE" sz="2400" dirty="0" smtClean="0"/>
          </a:p>
          <a:p>
            <a:r>
              <a:rPr lang="en-IE" sz="2400" dirty="0" smtClean="0">
                <a:hlinkClick r:id="rId3"/>
              </a:rPr>
              <a:t>https</a:t>
            </a:r>
            <a:r>
              <a:rPr lang="en-IE" sz="2400" dirty="0">
                <a:hlinkClick r:id="rId3"/>
              </a:rPr>
              <a:t>://www.youtube.com/watch?v=-88l-M0KgkI</a:t>
            </a:r>
            <a:endParaRPr lang="en-IE" sz="2400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399" y="4495800"/>
            <a:ext cx="3051483" cy="1828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800" y="4424719"/>
            <a:ext cx="3152775" cy="18998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72656757"/>
      </p:ext>
    </p:extLst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Custom 1">
      <a:majorFont>
        <a:latin typeface="Franklin Gothic Book"/>
        <a:ea typeface=""/>
        <a:cs typeface=""/>
      </a:majorFont>
      <a:minorFont>
        <a:latin typeface="Franklin Gothic Book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Franklin Gothic Book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Franklin Gothic Book" pitchFamily="34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246</TotalTime>
  <Words>391</Words>
  <Application>Microsoft Office PowerPoint</Application>
  <PresentationFormat>On-screen Show (4:3)</PresentationFormat>
  <Paragraphs>39</Paragraphs>
  <Slides>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Default Design</vt:lpstr>
      <vt:lpstr>Music of the 1950s</vt:lpstr>
      <vt:lpstr>Era of Change</vt:lpstr>
      <vt:lpstr>Birth of Rock and Roll</vt:lpstr>
      <vt:lpstr>Chuck Berry </vt:lpstr>
      <vt:lpstr>Elvis Presley</vt:lpstr>
      <vt:lpstr>Women and Rock ‘n’ Roll</vt:lpstr>
      <vt:lpstr>Sister Rosetta Tharpe</vt:lpstr>
    </vt:vector>
  </TitlesOfParts>
  <Company>Johnston County Schools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Music of the 1950s</dc:title>
  <dc:creator>AshleyMoore</dc:creator>
  <cp:lastModifiedBy>Anita Walshe</cp:lastModifiedBy>
  <cp:revision>57</cp:revision>
  <dcterms:created xsi:type="dcterms:W3CDTF">2012-03-12T18:12:42Z</dcterms:created>
  <dcterms:modified xsi:type="dcterms:W3CDTF">2020-06-07T21:32:27Z</dcterms:modified>
</cp:coreProperties>
</file>